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7" r:id="rId2"/>
    <p:sldId id="339" r:id="rId3"/>
    <p:sldId id="259" r:id="rId4"/>
    <p:sldId id="322" r:id="rId5"/>
    <p:sldId id="323" r:id="rId6"/>
    <p:sldId id="324" r:id="rId7"/>
    <p:sldId id="340" r:id="rId8"/>
    <p:sldId id="328" r:id="rId9"/>
    <p:sldId id="363" r:id="rId10"/>
    <p:sldId id="364" r:id="rId11"/>
    <p:sldId id="365" r:id="rId12"/>
    <p:sldId id="366" r:id="rId13"/>
    <p:sldId id="341" r:id="rId14"/>
    <p:sldId id="333" r:id="rId15"/>
    <p:sldId id="312" r:id="rId16"/>
    <p:sldId id="343" r:id="rId17"/>
    <p:sldId id="344" r:id="rId18"/>
    <p:sldId id="342" r:id="rId19"/>
    <p:sldId id="346" r:id="rId20"/>
    <p:sldId id="359" r:id="rId21"/>
    <p:sldId id="345" r:id="rId22"/>
    <p:sldId id="360" r:id="rId23"/>
    <p:sldId id="362" r:id="rId24"/>
    <p:sldId id="353" r:id="rId25"/>
    <p:sldId id="367" r:id="rId26"/>
    <p:sldId id="270" r:id="rId27"/>
    <p:sldId id="354" r:id="rId28"/>
    <p:sldId id="355" r:id="rId29"/>
    <p:sldId id="356" r:id="rId30"/>
    <p:sldId id="357" r:id="rId31"/>
    <p:sldId id="271" r:id="rId32"/>
    <p:sldId id="358" r:id="rId33"/>
    <p:sldId id="325" r:id="rId34"/>
    <p:sldId id="32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hanes Aditya" initials="YA" lastIdx="3" clrIdx="0">
    <p:extLst>
      <p:ext uri="{19B8F6BF-5375-455C-9EA6-DF929625EA0E}">
        <p15:presenceInfo xmlns:p15="http://schemas.microsoft.com/office/powerpoint/2012/main" userId="963b2243b5178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6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Hasil Pengujian Tingkat Akurasi Model BPGANN</a:t>
            </a:r>
            <a:endParaRPr lang="id-ID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Sheet1!$E$9</c:f>
              <c:strCache>
                <c:ptCount val="1"/>
                <c:pt idx="0">
                  <c:v>160 Dataset (Penulis)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Sheet1!$F$8:$G$8</c:f>
              <c:strCache>
                <c:ptCount val="2"/>
                <c:pt idx="0">
                  <c:v>Penulis</c:v>
                </c:pt>
                <c:pt idx="1">
                  <c:v>Pengguna</c:v>
                </c:pt>
              </c:strCache>
            </c:strRef>
          </c:cat>
          <c:val>
            <c:numRef>
              <c:f>Sheet1!$F$9:$G$9</c:f>
              <c:numCache>
                <c:formatCode>0.0</c:formatCode>
                <c:ptCount val="2"/>
                <c:pt idx="0" formatCode="General">
                  <c:v>95</c:v>
                </c:pt>
                <c:pt idx="1">
                  <c:v>82.5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BC-47CF-BFB2-578C26E3364C}"/>
            </c:ext>
          </c:extLst>
        </c:ser>
        <c:ser>
          <c:idx val="1"/>
          <c:order val="1"/>
          <c:tx>
            <c:strRef>
              <c:f>Sheet1!$E$10</c:f>
              <c:strCache>
                <c:ptCount val="1"/>
                <c:pt idx="0">
                  <c:v>240 Dataset (Penulis + Pengguna)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Sheet1!$F$8:$G$8</c:f>
              <c:strCache>
                <c:ptCount val="2"/>
                <c:pt idx="0">
                  <c:v>Penulis</c:v>
                </c:pt>
                <c:pt idx="1">
                  <c:v>Pengguna</c:v>
                </c:pt>
              </c:strCache>
            </c:strRef>
          </c:cat>
          <c:val>
            <c:numRef>
              <c:f>Sheet1!$F$10:$G$10</c:f>
              <c:numCache>
                <c:formatCode>General</c:formatCode>
                <c:ptCount val="2"/>
                <c:pt idx="0">
                  <c:v>97.5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BC-47CF-BFB2-578C26E33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6928111"/>
        <c:axId val="906917295"/>
      </c:barChart>
      <c:catAx>
        <c:axId val="906928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906917295"/>
        <c:crosses val="autoZero"/>
        <c:auto val="1"/>
        <c:lblAlgn val="ctr"/>
        <c:lblOffset val="100"/>
        <c:noMultiLvlLbl val="0"/>
      </c:catAx>
      <c:valAx>
        <c:axId val="906917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906928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8B15F-61B0-43E4-9AF6-0DC13180CDC8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B9BDE-1CFC-4EAC-B534-03F80CA35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08FD6-47D8-4E2C-A835-255476E8F0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20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AD59-7469-478D-A613-996DB13EAB31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E4B-6E4D-4DCC-8353-B14B9C20341E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5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B33C-1F9A-4276-9F6C-2D8DC8C542F4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7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42CA-B9AE-4BE5-8109-884F4B1E4A3A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E53F-3CFB-431F-8B43-8E387E5FFB9C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398D-669D-4AA5-B44F-7722DBB8CD89}" type="datetime3">
              <a:rPr lang="en-US" smtClean="0"/>
              <a:t>19 July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7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1F20-4C28-4627-ABD6-0DB4A6D6E544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E648-7920-47AA-9490-5134300351DB}" type="datetime3">
              <a:rPr lang="en-US" smtClean="0"/>
              <a:t>19 July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1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188E6-FF89-4828-A727-68365D49E3F9}" type="datetime3">
              <a:rPr lang="en-US" smtClean="0"/>
              <a:t>19 July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1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7B89-F2B0-489E-9BB2-8168FFF93166}" type="datetime3">
              <a:rPr lang="en-US" smtClean="0"/>
              <a:t>19 July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0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0F39-8663-48CA-BDB0-2C5A5C2704BC}" type="datetime3">
              <a:rPr lang="en-US" smtClean="0"/>
              <a:t>19 July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3FAB2-30C1-468C-98D3-9498C2C1E776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5E16-75B3-481C-A3DB-D9DF084C7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5154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RANCANG BANGUN MODUL PENGENALAN BAHASA ISYARAT INDONESIA MENGGUNAKAN TEKNOLOGI KINECT DAN METODE BACK PROPAGATION GENETIC ALGORITHM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0302"/>
            <a:ext cx="9144000" cy="2461758"/>
          </a:xfrm>
        </p:spPr>
        <p:txBody>
          <a:bodyPr>
            <a:normAutofit/>
          </a:bodyPr>
          <a:lstStyle/>
          <a:p>
            <a:pPr algn="r"/>
            <a:r>
              <a:rPr lang="en-US" sz="1800" b="1" u="sng" dirty="0" err="1"/>
              <a:t>Penyusun</a:t>
            </a:r>
            <a:r>
              <a:rPr lang="en-US" sz="1800" b="1" u="sng" dirty="0"/>
              <a:t> </a:t>
            </a:r>
            <a:r>
              <a:rPr lang="en-US" sz="1800" b="1" u="sng" dirty="0" err="1"/>
              <a:t>Tugas</a:t>
            </a:r>
            <a:r>
              <a:rPr lang="en-US" sz="1800" b="1" u="sng" dirty="0"/>
              <a:t> </a:t>
            </a:r>
            <a:r>
              <a:rPr lang="en-US" sz="1800" b="1" u="sng" dirty="0" err="1"/>
              <a:t>Akhir</a:t>
            </a:r>
            <a:r>
              <a:rPr lang="en-US" sz="1800" b="1" u="sng" dirty="0"/>
              <a:t> : </a:t>
            </a:r>
          </a:p>
          <a:p>
            <a:pPr algn="r"/>
            <a:r>
              <a:rPr lang="en-US" sz="1800" dirty="0"/>
              <a:t>Yohanes Aditya </a:t>
            </a:r>
            <a:r>
              <a:rPr lang="en-US" sz="1800" dirty="0" err="1"/>
              <a:t>Sutanto</a:t>
            </a:r>
            <a:r>
              <a:rPr lang="id-ID" sz="1800" dirty="0"/>
              <a:t> </a:t>
            </a:r>
            <a:endParaRPr lang="en-US" sz="1800" dirty="0"/>
          </a:p>
          <a:p>
            <a:pPr algn="r"/>
            <a:r>
              <a:rPr lang="en-US" sz="1800" dirty="0"/>
              <a:t>(5112 100 135)</a:t>
            </a:r>
          </a:p>
          <a:p>
            <a:pPr algn="r"/>
            <a:r>
              <a:rPr lang="en-US" sz="1800" b="1" u="sng" dirty="0" err="1"/>
              <a:t>Dosen</a:t>
            </a:r>
            <a:r>
              <a:rPr lang="en-US" sz="1800" b="1" u="sng" dirty="0"/>
              <a:t> </a:t>
            </a:r>
            <a:r>
              <a:rPr lang="en-US" sz="1800" b="1" u="sng" dirty="0" err="1"/>
              <a:t>Pembimbing</a:t>
            </a:r>
            <a:r>
              <a:rPr lang="en-US" sz="1800" b="1" u="sng" dirty="0"/>
              <a:t> :</a:t>
            </a:r>
          </a:p>
          <a:p>
            <a:pPr algn="r"/>
            <a:r>
              <a:rPr lang="en-US" sz="1800" dirty="0" err="1"/>
              <a:t>Wijayanti</a:t>
            </a:r>
            <a:r>
              <a:rPr lang="en-US" sz="1800" dirty="0"/>
              <a:t> </a:t>
            </a:r>
            <a:r>
              <a:rPr lang="en-US" sz="1800" dirty="0" err="1"/>
              <a:t>Nurul</a:t>
            </a:r>
            <a:r>
              <a:rPr lang="en-US" sz="1800" dirty="0"/>
              <a:t> </a:t>
            </a:r>
            <a:r>
              <a:rPr lang="en-US" sz="1800" dirty="0" err="1"/>
              <a:t>Khotimah</a:t>
            </a:r>
            <a:r>
              <a:rPr lang="en-US" sz="1800" dirty="0"/>
              <a:t>, </a:t>
            </a:r>
            <a:r>
              <a:rPr lang="en-US" sz="1800" dirty="0" err="1"/>
              <a:t>S.Kom</a:t>
            </a:r>
            <a:r>
              <a:rPr lang="en-US" sz="1800" dirty="0"/>
              <a:t>., M.Sc.</a:t>
            </a:r>
          </a:p>
          <a:p>
            <a:pPr algn="r"/>
            <a:r>
              <a:rPr lang="en-US" sz="1800" dirty="0" err="1"/>
              <a:t>Dr.Eng</a:t>
            </a:r>
            <a:r>
              <a:rPr lang="en-US" sz="1800" dirty="0"/>
              <a:t>. </a:t>
            </a:r>
            <a:r>
              <a:rPr lang="en-US" sz="1800" dirty="0" err="1"/>
              <a:t>Nanik</a:t>
            </a:r>
            <a:r>
              <a:rPr lang="en-US" sz="1800" dirty="0"/>
              <a:t> </a:t>
            </a:r>
            <a:r>
              <a:rPr lang="en-US" sz="1800" dirty="0" err="1"/>
              <a:t>Suciati</a:t>
            </a:r>
            <a:r>
              <a:rPr lang="en-US" sz="1800" dirty="0"/>
              <a:t>, </a:t>
            </a:r>
            <a:r>
              <a:rPr lang="en-US" sz="1800" dirty="0" err="1"/>
              <a:t>S.Kom</a:t>
            </a:r>
            <a:r>
              <a:rPr lang="en-US" sz="1800" dirty="0"/>
              <a:t>., </a:t>
            </a:r>
            <a:r>
              <a:rPr lang="en-US" sz="1800" dirty="0" err="1"/>
              <a:t>M.Kom</a:t>
            </a:r>
            <a:r>
              <a:rPr lang="en-US" sz="1800" dirty="0"/>
              <a:t>.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C2F6-CBFF-4C2D-AD40-2F81B85FFC51}" type="datetime3">
              <a:rPr lang="en-US" smtClean="0"/>
              <a:t>19 July 2016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4114" y="383787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>
                <a:latin typeface="Trebuchet MS" panose="020B0603020202020204" pitchFamily="34" charset="0"/>
              </a:rPr>
              <a:t>PRESENTASI TUGAS AKHIR – KI141502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7696" y="5799928"/>
            <a:ext cx="8216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Jurusan</a:t>
            </a:r>
            <a:r>
              <a:rPr lang="en-US" sz="1600" dirty="0"/>
              <a:t> </a:t>
            </a:r>
            <a:r>
              <a:rPr lang="en-US" sz="1600" dirty="0" err="1"/>
              <a:t>Teknik</a:t>
            </a:r>
            <a:r>
              <a:rPr lang="en-US" sz="1600" dirty="0"/>
              <a:t> </a:t>
            </a:r>
            <a:r>
              <a:rPr lang="en-US" sz="1600" dirty="0" err="1"/>
              <a:t>Informatika</a:t>
            </a:r>
            <a:r>
              <a:rPr lang="en-US" sz="1600" dirty="0"/>
              <a:t> | </a:t>
            </a:r>
            <a:r>
              <a:rPr lang="en-US" sz="1600" dirty="0" err="1"/>
              <a:t>Fakultas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| </a:t>
            </a:r>
            <a:r>
              <a:rPr lang="en-US" sz="1600" dirty="0" err="1"/>
              <a:t>Institut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Sepuluh</a:t>
            </a:r>
            <a:r>
              <a:rPr lang="en-US" sz="1600" dirty="0"/>
              <a:t> </a:t>
            </a:r>
            <a:r>
              <a:rPr lang="en-US" sz="1600" dirty="0" err="1"/>
              <a:t>Nopember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963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68358"/>
            <a:ext cx="4920916" cy="1463942"/>
          </a:xfrm>
        </p:spPr>
        <p:txBody>
          <a:bodyPr>
            <a:normAutofit/>
          </a:bodyPr>
          <a:lstStyle/>
          <a:p>
            <a:r>
              <a:rPr lang="en-US" sz="2200" dirty="0" err="1"/>
              <a:t>Dibentuk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3 </a:t>
            </a:r>
            <a:r>
              <a:rPr lang="en-US" sz="2200" i="1" dirty="0"/>
              <a:t>layer: input layer, hidden layer, output layer</a:t>
            </a:r>
            <a:endParaRPr lang="en-US" sz="2200" dirty="0"/>
          </a:p>
          <a:p>
            <a:r>
              <a:rPr lang="en-US" sz="2200" dirty="0" err="1"/>
              <a:t>Setiap</a:t>
            </a:r>
            <a:r>
              <a:rPr lang="en-US" sz="2200" dirty="0"/>
              <a:t> layer </a:t>
            </a:r>
            <a:r>
              <a:rPr lang="en-US" sz="2200" dirty="0" err="1"/>
              <a:t>dibentuk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beberapa</a:t>
            </a:r>
            <a:r>
              <a:rPr lang="en-US" sz="2200" dirty="0"/>
              <a:t> </a:t>
            </a:r>
            <a:r>
              <a:rPr lang="en-US" sz="2200" i="1" dirty="0"/>
              <a:t>interconnected nodes</a:t>
            </a:r>
          </a:p>
          <a:p>
            <a:endParaRPr lang="en-US" sz="2200" i="1" dirty="0"/>
          </a:p>
          <a:p>
            <a:pPr marL="0" indent="0">
              <a:buNone/>
            </a:pPr>
            <a:endParaRPr lang="id-ID" sz="2200" i="1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" y="0"/>
            <a:ext cx="12100775" cy="11710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932009" y="230654"/>
            <a:ext cx="3154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Neural Network</a:t>
            </a:r>
            <a:endParaRPr lang="id-ID" sz="36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0ED-3060-4407-ABCE-386D6A4C5BB3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95" y="2105977"/>
            <a:ext cx="4272388" cy="2834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30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686" y="1432737"/>
            <a:ext cx="4920916" cy="1941304"/>
          </a:xfrm>
        </p:spPr>
        <p:txBody>
          <a:bodyPr>
            <a:normAutofit/>
          </a:bodyPr>
          <a:lstStyle/>
          <a:p>
            <a:r>
              <a:rPr lang="en-US" sz="1900" dirty="0" err="1"/>
              <a:t>Mencari</a:t>
            </a:r>
            <a:r>
              <a:rPr lang="en-US" sz="1900" dirty="0"/>
              <a:t> </a:t>
            </a:r>
            <a:r>
              <a:rPr lang="en-US" sz="1900" dirty="0" err="1"/>
              <a:t>nilai</a:t>
            </a:r>
            <a:r>
              <a:rPr lang="en-US" sz="1900" dirty="0"/>
              <a:t> minimum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i="1" dirty="0"/>
              <a:t>error function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i="1" dirty="0"/>
              <a:t>weight space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menggunakan</a:t>
            </a:r>
            <a:r>
              <a:rPr lang="en-US" sz="1900" dirty="0"/>
              <a:t> </a:t>
            </a:r>
            <a:r>
              <a:rPr lang="en-US" sz="1900" i="1" dirty="0"/>
              <a:t>gradient descent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Kombinasi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i="1" dirty="0"/>
              <a:t>weight </a:t>
            </a:r>
            <a:r>
              <a:rPr lang="en-US" sz="1900" dirty="0" err="1"/>
              <a:t>meminimalisir</a:t>
            </a:r>
            <a:r>
              <a:rPr lang="en-US" sz="1900" dirty="0"/>
              <a:t> </a:t>
            </a:r>
            <a:r>
              <a:rPr lang="en-US" sz="1900" i="1" dirty="0"/>
              <a:t>error function</a:t>
            </a:r>
          </a:p>
          <a:p>
            <a:endParaRPr lang="en-US" sz="2200" dirty="0"/>
          </a:p>
          <a:p>
            <a:endParaRPr lang="en-US" sz="2200" i="1" dirty="0"/>
          </a:p>
          <a:p>
            <a:pPr marL="0" indent="0">
              <a:buNone/>
            </a:pPr>
            <a:endParaRPr lang="id-ID" sz="2200" i="1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39" y="-65965"/>
            <a:ext cx="12100775" cy="11710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424009" y="262355"/>
            <a:ext cx="3498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Back Propagation</a:t>
            </a:r>
            <a:endParaRPr lang="id-ID" sz="36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0ED-3060-4407-ABCE-386D6A4C5BB3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6686" y="2945761"/>
                <a:ext cx="5257800" cy="3775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Langkah Back Propagation:</a:t>
                </a:r>
              </a:p>
              <a:p>
                <a:r>
                  <a:rPr lang="en-US" dirty="0"/>
                  <a:t>1.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:r>
                  <a:rPr lang="en-US" i="1" dirty="0"/>
                  <a:t>error </a:t>
                </a:r>
                <a:r>
                  <a:rPr lang="en-US" dirty="0"/>
                  <a:t>di </a:t>
                </a:r>
                <a:r>
                  <a:rPr lang="en-US" i="1" dirty="0"/>
                  <a:t>node </a:t>
                </a:r>
                <a:r>
                  <a:rPr lang="en-US" dirty="0" err="1"/>
                  <a:t>ke</a:t>
                </a:r>
                <a:r>
                  <a:rPr lang="en-US" dirty="0"/>
                  <a:t>-j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i="1" dirty="0"/>
                  <a:t>output layer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𝐸𝑟𝑟𝑜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𝑂𝑢𝑡𝑝𝑢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𝑂𝑢𝑡𝑝𝑢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𝑇𝑎𝑟𝑔𝑒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𝑂𝑢𝑡𝑝𝑢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2. </a:t>
                </a:r>
                <a:r>
                  <a:rPr lang="en-US" dirty="0"/>
                  <a:t>Update </a:t>
                </a:r>
                <a:r>
                  <a:rPr lang="en-US" i="1" dirty="0"/>
                  <a:t>weight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i="1" dirty="0"/>
                  <a:t>hidden layer</a:t>
                </a:r>
              </a:p>
              <a:p>
                <a:r>
                  <a:rPr lang="en-US" i="1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</m:t>
                    </m:r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𝑂𝑢𝑡𝑝𝑢</m:t>
                    </m:r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dirty="0"/>
                  <a:t>3.</a:t>
                </a:r>
                <a:r>
                  <a:rPr lang="en-US" dirty="0"/>
                  <a:t>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:r>
                  <a:rPr lang="en-US" i="1" dirty="0"/>
                  <a:t>error</a:t>
                </a:r>
                <a:r>
                  <a:rPr lang="en-US" dirty="0"/>
                  <a:t> di node </a:t>
                </a:r>
                <a:r>
                  <a:rPr lang="en-US" dirty="0" err="1"/>
                  <a:t>ke</a:t>
                </a:r>
                <a:r>
                  <a:rPr lang="en-US" dirty="0"/>
                  <a:t>-j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i="1" dirty="0"/>
                  <a:t>hidden layer</a:t>
                </a:r>
                <a:r>
                  <a:rPr lang="en-US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𝐸𝑟𝑟𝑜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𝑂𝑢𝑡𝑝𝑢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𝑂𝑢𝑡𝑝𝑢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𝐸𝑟𝑟𝑜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𝐸𝑟𝑟𝑜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𝑎𝑐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dirty="0"/>
                  <a:t>4. </a:t>
                </a:r>
                <a:r>
                  <a:rPr lang="en-US" dirty="0"/>
                  <a:t>Update </a:t>
                </a:r>
                <a:r>
                  <a:rPr lang="en-US" i="1" dirty="0"/>
                  <a:t>weight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i="1" dirty="0"/>
                  <a:t>input layer</a:t>
                </a:r>
              </a:p>
              <a:p>
                <a:pPr/>
                <a:r>
                  <a:rPr lang="en-US" sz="1600" i="1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d-ID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</m:t>
                    </m:r>
                    <m:sSub>
                      <m:sSubPr>
                        <m:ctrlPr>
                          <a:rPr lang="id-ID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𝑂𝑢𝑡𝑝𝑢</m:t>
                    </m:r>
                    <m:sSub>
                      <m:sSubPr>
                        <m:ctrlPr>
                          <a:rPr lang="id-ID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86" y="2945761"/>
                <a:ext cx="5257800" cy="3775714"/>
              </a:xfrm>
              <a:prstGeom prst="rect">
                <a:avLst/>
              </a:prstGeom>
              <a:blipFill>
                <a:blip r:embed="rId3"/>
                <a:stretch>
                  <a:fillRect l="-1044" t="-8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95" y="2105977"/>
            <a:ext cx="4272388" cy="2834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59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" y="0"/>
            <a:ext cx="12100775" cy="11710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98670" y="255792"/>
            <a:ext cx="10028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Back Propagation Genetic Algorithm Neural Network</a:t>
            </a:r>
            <a:endParaRPr lang="id-ID" sz="36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0ED-3060-4407-ABCE-386D6A4C5BB3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7835" y="1426834"/>
            <a:ext cx="728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Langkah </a:t>
            </a:r>
            <a:r>
              <a:rPr lang="en-US" i="1" dirty="0"/>
              <a:t>Back Propagation Genetic Algorithm Neural Network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i="1" dirty="0"/>
              <a:t>Genetic Algorithm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kromosom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i="1" dirty="0"/>
              <a:t>neural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i="1" dirty="0"/>
              <a:t>Back Propagation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i="1" dirty="0"/>
              <a:t>neural network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perfoma</a:t>
            </a:r>
            <a:r>
              <a:rPr lang="en-US" dirty="0"/>
              <a:t> </a:t>
            </a:r>
            <a:r>
              <a:rPr lang="en-US" i="1" dirty="0"/>
              <a:t>neural network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</a:t>
            </a:r>
            <a:r>
              <a:rPr lang="en-US" i="1" dirty="0"/>
              <a:t>distinct decline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5,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4.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4. Update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i="1" dirty="0"/>
              <a:t>neural network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Genetic Algorithm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kromosom</a:t>
            </a:r>
            <a:r>
              <a:rPr lang="en-US" dirty="0"/>
              <a:t> paling </a:t>
            </a:r>
            <a:r>
              <a:rPr lang="en-US" dirty="0" err="1"/>
              <a:t>unggul</a:t>
            </a:r>
            <a:r>
              <a:rPr lang="en-US" dirty="0"/>
              <a:t> 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yang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i="1" dirty="0"/>
              <a:t>Back Propagation.</a:t>
            </a:r>
          </a:p>
          <a:p>
            <a:endParaRPr lang="en-US" i="1" dirty="0"/>
          </a:p>
          <a:p>
            <a:r>
              <a:rPr lang="en-US" dirty="0"/>
              <a:t>5.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memuaskan</a:t>
            </a:r>
            <a:r>
              <a:rPr lang="en-US" dirty="0"/>
              <a:t>, proses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106015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24" y="2775284"/>
            <a:ext cx="938315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Analisis</a:t>
            </a:r>
            <a:r>
              <a:rPr lang="en-US" sz="4000" dirty="0"/>
              <a:t>, </a:t>
            </a:r>
            <a:r>
              <a:rPr lang="en-US" sz="4000" dirty="0" err="1"/>
              <a:t>Perancangan</a:t>
            </a:r>
            <a:r>
              <a:rPr lang="en-US" sz="4000" dirty="0"/>
              <a:t>,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Implementasi</a:t>
            </a:r>
            <a:r>
              <a:rPr lang="en-US" sz="4000" dirty="0"/>
              <a:t> </a:t>
            </a:r>
            <a:r>
              <a:rPr lang="en-US" sz="4000" dirty="0" err="1"/>
              <a:t>Sistem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6598-5627-44FB-BCAD-3BA4562D10A5}" type="datetime3">
              <a:rPr lang="en-US" smtClean="0"/>
              <a:t>19 July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3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451" y="-154521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Arsitektur Umum Sistem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439-D208-447D-AC9D-025E1A6C60AF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 descr="C:\Users\yohan\AppData\Local\Microsoft\Windows\INetCacheContent.Word\Arsitektu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68" y="1171042"/>
            <a:ext cx="4819135" cy="4868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84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dan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Implementasi</a:t>
            </a:r>
            <a:r>
              <a:rPr lang="id-ID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Antarmuka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Aplikasi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D:\Kinect Dev\TA Bahasa Isyarat\File Buku\UI-Prototyp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56" y="1325563"/>
            <a:ext cx="4691883" cy="394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56" y="1325563"/>
            <a:ext cx="5339214" cy="3894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2190" y="5415022"/>
            <a:ext cx="309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Rancangan</a:t>
            </a:r>
            <a:r>
              <a:rPr lang="en-US" u="sng" dirty="0"/>
              <a:t> </a:t>
            </a:r>
            <a:r>
              <a:rPr lang="en-US" u="sng" dirty="0" err="1"/>
              <a:t>Antarmuka</a:t>
            </a:r>
            <a:r>
              <a:rPr lang="en-US" u="sng" dirty="0"/>
              <a:t> </a:t>
            </a:r>
            <a:r>
              <a:rPr lang="en-US" u="sng" dirty="0" err="1"/>
              <a:t>Aplikasi</a:t>
            </a:r>
            <a:endParaRPr lang="id-ID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7434315" y="5418688"/>
            <a:ext cx="331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Implementasi</a:t>
            </a:r>
            <a:r>
              <a:rPr lang="en-US" u="sng" dirty="0"/>
              <a:t> </a:t>
            </a:r>
            <a:r>
              <a:rPr lang="en-US" u="sng" dirty="0" err="1"/>
              <a:t>Antarmuka</a:t>
            </a:r>
            <a:r>
              <a:rPr lang="en-US" u="sng" dirty="0"/>
              <a:t> </a:t>
            </a:r>
            <a:r>
              <a:rPr lang="en-US" u="sng" dirty="0" err="1"/>
              <a:t>Aplikasi</a:t>
            </a:r>
            <a:endParaRPr lang="id-ID" u="sng" dirty="0"/>
          </a:p>
        </p:txBody>
      </p:sp>
    </p:spTree>
    <p:extLst>
      <p:ext uri="{BB962C8B-B14F-4D97-AF65-F5344CB8AC3E}">
        <p14:creationId xmlns:p14="http://schemas.microsoft.com/office/powerpoint/2010/main" val="48883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Ekstraksi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Fitur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16</a:t>
            </a:fld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2989943"/>
            <a:ext cx="4920916" cy="1640114"/>
          </a:xfrm>
        </p:spPr>
        <p:txBody>
          <a:bodyPr>
            <a:normAutofit/>
          </a:bodyPr>
          <a:lstStyle/>
          <a:p>
            <a:r>
              <a:rPr lang="en-US" sz="2200" dirty="0"/>
              <a:t>Data yang </a:t>
            </a:r>
            <a:r>
              <a:rPr lang="en-US" sz="2200" dirty="0" err="1"/>
              <a:t>diambil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skeleton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data </a:t>
            </a:r>
            <a:r>
              <a:rPr lang="en-US" sz="2200" i="1" dirty="0"/>
              <a:t>skeleton joints.</a:t>
            </a:r>
            <a:endParaRPr lang="en-US" sz="2200" dirty="0"/>
          </a:p>
          <a:p>
            <a:r>
              <a:rPr lang="en-US" sz="2200" dirty="0" err="1"/>
              <a:t>Terdapat</a:t>
            </a:r>
            <a:r>
              <a:rPr lang="en-US" sz="2200" dirty="0"/>
              <a:t> 9 </a:t>
            </a:r>
            <a:r>
              <a:rPr lang="en-US" sz="2200" i="1" dirty="0"/>
              <a:t>skeleton joints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Tugas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.</a:t>
            </a:r>
            <a:endParaRPr lang="id-ID" sz="2200" dirty="0"/>
          </a:p>
        </p:txBody>
      </p:sp>
      <p:pic>
        <p:nvPicPr>
          <p:cNvPr id="26" name="Picture 25" descr="D:\Kinect Dev\TA Bahasa Isyarat\File Buku\Skelet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65" y="1752328"/>
            <a:ext cx="5178652" cy="35797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448343" y="5481438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Skeleton Joints</a:t>
            </a:r>
            <a:r>
              <a:rPr lang="en-US" u="sng" dirty="0"/>
              <a:t> yang </a:t>
            </a:r>
            <a:r>
              <a:rPr lang="en-US" u="sng" dirty="0" err="1"/>
              <a:t>digunakan</a:t>
            </a:r>
            <a:endParaRPr lang="id-ID" i="1" u="sng" dirty="0"/>
          </a:p>
        </p:txBody>
      </p:sp>
    </p:spTree>
    <p:extLst>
      <p:ext uri="{BB962C8B-B14F-4D97-AF65-F5344CB8AC3E}">
        <p14:creationId xmlns:p14="http://schemas.microsoft.com/office/powerpoint/2010/main" val="246233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Ekstraksi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Fitur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17</a:t>
            </a:fld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914400" y="3438109"/>
            <a:ext cx="4920916" cy="1207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Ada 28 </a:t>
            </a:r>
            <a:r>
              <a:rPr lang="en-US" sz="2200" dirty="0" err="1"/>
              <a:t>fitur</a:t>
            </a:r>
            <a:r>
              <a:rPr lang="en-US" sz="2200" dirty="0"/>
              <a:t> yang </a:t>
            </a:r>
            <a:r>
              <a:rPr lang="en-US" sz="2200" dirty="0" err="1"/>
              <a:t>dihasilkan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perhitungan</a:t>
            </a:r>
            <a:r>
              <a:rPr lang="en-US" sz="2200" dirty="0"/>
              <a:t> data </a:t>
            </a:r>
            <a:r>
              <a:rPr lang="en-US" sz="2200" i="1" dirty="0"/>
              <a:t>skeleton joints </a:t>
            </a:r>
            <a:r>
              <a:rPr lang="en-US" sz="2200" dirty="0"/>
              <a:t>.</a:t>
            </a:r>
            <a:endParaRPr lang="id-ID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7308219" y="5116611"/>
            <a:ext cx="216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endParaRPr lang="id-ID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81252"/>
              </p:ext>
            </p:extLst>
          </p:nvPr>
        </p:nvGraphicFramePr>
        <p:xfrm>
          <a:off x="5835316" y="2260681"/>
          <a:ext cx="5141595" cy="23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2883">
                  <a:extLst>
                    <a:ext uri="{9D8B030D-6E8A-4147-A177-3AD203B41FA5}">
                      <a16:colId xmlns:a16="http://schemas.microsoft.com/office/drawing/2014/main" val="36103046"/>
                    </a:ext>
                  </a:extLst>
                </a:gridCol>
                <a:gridCol w="1645228">
                  <a:extLst>
                    <a:ext uri="{9D8B030D-6E8A-4147-A177-3AD203B41FA5}">
                      <a16:colId xmlns:a16="http://schemas.microsoft.com/office/drawing/2014/main" val="450553669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3106677786"/>
                    </a:ext>
                  </a:extLst>
                </a:gridCol>
              </a:tblGrid>
              <a:tr h="3135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Vector3 (x,y,z)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Angle (float)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Distance (float)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30746806"/>
                  </a:ext>
                </a:extLst>
              </a:tr>
              <a:tr h="298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ER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SR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∠ SC - SR – ER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HR - HL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87214"/>
                  </a:ext>
                </a:extLst>
              </a:tr>
              <a:tr h="298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WR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ER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∠ SR - ER - WR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861515"/>
                  </a:ext>
                </a:extLst>
              </a:tr>
              <a:tr h="298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HR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WR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∠ ER - WR - HR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407764"/>
                  </a:ext>
                </a:extLst>
              </a:tr>
              <a:tr h="298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EL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SL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∠ SC - SL – EL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45083"/>
                  </a:ext>
                </a:extLst>
              </a:tr>
              <a:tr h="298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WL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EL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∠ SL - EL – WL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83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HL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WL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∠ EL - WL – HL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12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HL -</a:t>
                      </a:r>
                      <a:r>
                        <a:rPr lang="en-US" sz="1800" dirty="0">
                          <a:effectLst/>
                        </a:rPr>
                        <a:t>&gt;</a:t>
                      </a:r>
                      <a:r>
                        <a:rPr lang="id-ID" sz="1800" dirty="0">
                          <a:effectLst/>
                        </a:rPr>
                        <a:t> HR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31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97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Ekstraksi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Fitur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18</a:t>
            </a:fld>
            <a:endParaRPr lang="en-US"/>
          </a:p>
        </p:txBody>
      </p:sp>
      <p:sp>
        <p:nvSpPr>
          <p:cNvPr id="3" name="Flowchart: Terminator 2"/>
          <p:cNvSpPr/>
          <p:nvPr/>
        </p:nvSpPr>
        <p:spPr>
          <a:xfrm>
            <a:off x="1358200" y="1105577"/>
            <a:ext cx="1121229" cy="478971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0" name="Flowchart: Data 9"/>
          <p:cNvSpPr/>
          <p:nvPr/>
        </p:nvSpPr>
        <p:spPr>
          <a:xfrm>
            <a:off x="939102" y="2123643"/>
            <a:ext cx="1959429" cy="88537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Skeleton </a:t>
            </a:r>
            <a:r>
              <a:rPr lang="en-US" dirty="0" err="1">
                <a:solidFill>
                  <a:schemeClr val="tx1"/>
                </a:solidFill>
              </a:rPr>
              <a:t>Pengguna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1" name="Flowchart: Decision 10"/>
          <p:cNvSpPr/>
          <p:nvPr/>
        </p:nvSpPr>
        <p:spPr>
          <a:xfrm>
            <a:off x="619789" y="3470718"/>
            <a:ext cx="2598057" cy="111760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Skeleton </a:t>
            </a:r>
            <a:r>
              <a:rPr lang="en-US" dirty="0" err="1">
                <a:solidFill>
                  <a:schemeClr val="tx1"/>
                </a:solidFill>
              </a:rPr>
              <a:t>Ditemukan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3833840" y="3380993"/>
            <a:ext cx="2307771" cy="129704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Menghitung</a:t>
            </a:r>
            <a:r>
              <a:rPr lang="en-US" dirty="0">
                <a:solidFill>
                  <a:schemeClr val="tx1"/>
                </a:solidFill>
              </a:rPr>
              <a:t>  rata-rata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100 frame skeleton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waktu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detik</a:t>
            </a:r>
            <a:r>
              <a:rPr lang="en-US" dirty="0">
                <a:solidFill>
                  <a:schemeClr val="tx1"/>
                </a:solidFill>
              </a:rPr>
              <a:t> (1 frame / 0.01 </a:t>
            </a:r>
            <a:r>
              <a:rPr lang="en-US" dirty="0" err="1">
                <a:solidFill>
                  <a:schemeClr val="tx1"/>
                </a:solidFill>
              </a:rPr>
              <a:t>detik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4480587" y="5069521"/>
            <a:ext cx="2307771" cy="113230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Notifikasi</a:t>
            </a:r>
            <a:r>
              <a:rPr lang="en-US" dirty="0">
                <a:solidFill>
                  <a:schemeClr val="tx1"/>
                </a:solidFill>
              </a:rPr>
              <a:t> Skeleton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ditemukan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5" name="Flowchart: Data 14"/>
          <p:cNvSpPr/>
          <p:nvPr/>
        </p:nvSpPr>
        <p:spPr>
          <a:xfrm>
            <a:off x="7067777" y="3751920"/>
            <a:ext cx="2171246" cy="55519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File Dataset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9" name="Flowchart: Terminator 18"/>
          <p:cNvSpPr/>
          <p:nvPr/>
        </p:nvSpPr>
        <p:spPr>
          <a:xfrm>
            <a:off x="10050235" y="5376689"/>
            <a:ext cx="1121229" cy="478971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</a:t>
            </a:r>
            <a:endParaRPr lang="id-ID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3" idx="2"/>
            <a:endCxn id="10" idx="1"/>
          </p:cNvCxnSpPr>
          <p:nvPr/>
        </p:nvCxnSpPr>
        <p:spPr>
          <a:xfrm>
            <a:off x="1918815" y="1584548"/>
            <a:ext cx="2" cy="53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4"/>
            <a:endCxn id="11" idx="0"/>
          </p:cNvCxnSpPr>
          <p:nvPr/>
        </p:nvCxnSpPr>
        <p:spPr>
          <a:xfrm>
            <a:off x="1918817" y="3009015"/>
            <a:ext cx="1" cy="46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18814" y="5616174"/>
            <a:ext cx="2667700" cy="19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1" idx="2"/>
          </p:cNvCxnSpPr>
          <p:nvPr/>
        </p:nvCxnSpPr>
        <p:spPr>
          <a:xfrm flipH="1">
            <a:off x="1918814" y="4588318"/>
            <a:ext cx="4" cy="102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3"/>
            <a:endCxn id="12" idx="1"/>
          </p:cNvCxnSpPr>
          <p:nvPr/>
        </p:nvCxnSpPr>
        <p:spPr>
          <a:xfrm flipV="1">
            <a:off x="3217846" y="4029517"/>
            <a:ext cx="6159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3"/>
            <a:endCxn id="19" idx="1"/>
          </p:cNvCxnSpPr>
          <p:nvPr/>
        </p:nvCxnSpPr>
        <p:spPr>
          <a:xfrm flipV="1">
            <a:off x="6788358" y="5616175"/>
            <a:ext cx="3261877" cy="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90059" y="378329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  <a:endParaRPr lang="id-ID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1943293" y="4907949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  <a:endParaRPr lang="id-ID" sz="1000" dirty="0"/>
          </a:p>
        </p:txBody>
      </p:sp>
      <p:cxnSp>
        <p:nvCxnSpPr>
          <p:cNvPr id="18" name="Connector: Elbow 17"/>
          <p:cNvCxnSpPr>
            <a:stCxn id="15" idx="5"/>
            <a:endCxn id="19" idx="0"/>
          </p:cNvCxnSpPr>
          <p:nvPr/>
        </p:nvCxnSpPr>
        <p:spPr>
          <a:xfrm>
            <a:off x="9021898" y="4029517"/>
            <a:ext cx="1588952" cy="1347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15" idx="2"/>
          </p:cNvCxnSpPr>
          <p:nvPr/>
        </p:nvCxnSpPr>
        <p:spPr>
          <a:xfrm>
            <a:off x="6141611" y="4029517"/>
            <a:ext cx="114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llout: Line 8"/>
          <p:cNvSpPr/>
          <p:nvPr/>
        </p:nvSpPr>
        <p:spPr>
          <a:xfrm>
            <a:off x="4226383" y="1032243"/>
            <a:ext cx="6427316" cy="2703955"/>
          </a:xfrm>
          <a:prstGeom prst="borderCallout1">
            <a:avLst>
              <a:gd name="adj1" fmla="val 24537"/>
              <a:gd name="adj2" fmla="val -1220"/>
              <a:gd name="adj3" fmla="val 28846"/>
              <a:gd name="adj4" fmla="val -13299"/>
            </a:avLst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SkeletonFrame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skeletonFrameData = e.OpenSkeletonFrame())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(skeletonFrameData ==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skeletonFrameData.CopySkeletonDataTo(allSkeletons);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 the first tracked skeleton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Skeleton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 = 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allSkeletons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s.TrackingState ==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SkeletonTrackingState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.Tracked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s).FirstOrDefault();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id-ID" sz="1100" dirty="0"/>
          </a:p>
        </p:txBody>
      </p:sp>
      <p:sp>
        <p:nvSpPr>
          <p:cNvPr id="32" name="Callout: Line 31"/>
          <p:cNvSpPr/>
          <p:nvPr/>
        </p:nvSpPr>
        <p:spPr>
          <a:xfrm>
            <a:off x="6175248" y="1273003"/>
            <a:ext cx="4967988" cy="5513026"/>
          </a:xfrm>
          <a:prstGeom prst="borderCallout1">
            <a:avLst>
              <a:gd name="adj1" fmla="val 65616"/>
              <a:gd name="adj2" fmla="val -1043"/>
              <a:gd name="adj3" fmla="val 63998"/>
              <a:gd name="adj4" fmla="val -7459"/>
            </a:avLst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//SC-SL-EL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SC - SL;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EL - SL;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SCSLEL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//SL-EL-WL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SL - EL;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WL - EL;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SLELWL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//EL-WL-HL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EL - WL;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HL - WL;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ELWLHL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//Distance HR - HL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DisHRHL +=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.Distance(HR, HL);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.Sleep(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SRER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ERWR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WRHR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ELWL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WLHL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HRHL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SCSRER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SRERWR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ERWRHR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SCSLEL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SLELWL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ELWLHL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DisHRHL /= 100;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AllFeatureNormalize();</a:t>
            </a:r>
            <a:endParaRPr lang="id-ID" sz="800" dirty="0"/>
          </a:p>
        </p:txBody>
      </p:sp>
      <p:sp>
        <p:nvSpPr>
          <p:cNvPr id="30" name="Callout: Line 29"/>
          <p:cNvSpPr/>
          <p:nvPr/>
        </p:nvSpPr>
        <p:spPr>
          <a:xfrm>
            <a:off x="198186" y="281638"/>
            <a:ext cx="4967988" cy="6378159"/>
          </a:xfrm>
          <a:prstGeom prst="borderCallout1">
            <a:avLst>
              <a:gd name="adj1" fmla="val 74301"/>
              <a:gd name="adj2" fmla="val 100189"/>
              <a:gd name="adj3" fmla="val 69926"/>
              <a:gd name="adj4" fmla="val 107754"/>
            </a:avLst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</a:p>
          <a:p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100; i++)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(first == 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//Right Body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SR.SetVector(first.Joints[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.ShoulderRight].Position);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ER.SetVector(first.Joints[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.ElbowRight].Position);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WR.SetVector(first.Joints[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.WristRight].Position);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HR.SetVector(first.Joints[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.HandRight].Position);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//Left Body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SL.SetVector(first.Joints[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.ShoulderLeft].Position);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EL.SetVector(first.Joints[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.ElbowLeft].Position);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WL.SetVector(first.Joints[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.WristLeft].Position);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HL.SetVector(first.Joints[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.HandLeft].Position);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//Center Body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SC.SetVector(first.Joints[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JointType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.ShoulderCenter].Position);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SRER += ER - SR;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ERWR += WR - ER;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WRHR += HR - WR;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SLEL += EL - SL;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ELWL += WL - EL;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WLHL += HL - WL;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HRHL += HL - HR;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v1, v2;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//SC-SR-ER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SC - SR;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ER - SR;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SCSRER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//SR-ER-WR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SR - ER;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WR - ER;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SRERWR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</a:p>
          <a:p>
            <a:endParaRPr lang="id-ID" sz="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//ER-WR-HR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ER - WR;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v1 = v1.Normalize();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HR - WR;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v2 = v2.Normalize();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 = 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.DotProduct(v1, v2);</a:t>
            </a:r>
          </a:p>
          <a:p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ERWRHR += (</a:t>
            </a:r>
            <a:r>
              <a:rPr lang="id-ID" sz="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.Acos(res);</a:t>
            </a:r>
            <a:endParaRPr lang="id-ID" sz="800" dirty="0"/>
          </a:p>
        </p:txBody>
      </p:sp>
    </p:spTree>
    <p:extLst>
      <p:ext uri="{BB962C8B-B14F-4D97-AF65-F5344CB8AC3E}">
        <p14:creationId xmlns:p14="http://schemas.microsoft.com/office/powerpoint/2010/main" val="10553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2" grpId="0" animBg="1"/>
      <p:bldP spid="32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Normalisasi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Fitur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19</a:t>
            </a:fld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000626" y="3183212"/>
            <a:ext cx="49209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Proses </a:t>
            </a:r>
            <a:r>
              <a:rPr lang="en-US" sz="2200" i="1" dirty="0"/>
              <a:t>feature </a:t>
            </a:r>
            <a:r>
              <a:rPr lang="en-US" sz="2200" i="1" dirty="0" err="1"/>
              <a:t>scalling</a:t>
            </a:r>
            <a:r>
              <a:rPr lang="en-US" sz="2200" i="1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range </a:t>
            </a:r>
            <a:r>
              <a:rPr lang="en-US" sz="2200" dirty="0" err="1"/>
              <a:t>tertentu</a:t>
            </a:r>
            <a:r>
              <a:rPr lang="en-US" sz="2200" dirty="0"/>
              <a:t>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proporsional</a:t>
            </a:r>
            <a:r>
              <a:rPr lang="en-US" sz="2200" dirty="0"/>
              <a:t>. </a:t>
            </a:r>
            <a:endParaRPr lang="id-ID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965591" y="2398594"/>
            <a:ext cx="293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Pseudocode </a:t>
            </a:r>
            <a:r>
              <a:rPr lang="en-US"/>
              <a:t>Normalisasi Fitur</a:t>
            </a:r>
            <a:endParaRPr lang="id-ID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417703" y="3183212"/>
                <a:ext cx="2035685" cy="657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703" y="3183212"/>
                <a:ext cx="2035685" cy="657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65591" y="394366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Keterangan:</a:t>
            </a:r>
          </a:p>
          <a:p>
            <a:r>
              <a:rPr lang="id-ID" dirty="0"/>
              <a:t>X = nilai fitur sebelum normalisasi</a:t>
            </a:r>
          </a:p>
          <a:p>
            <a:r>
              <a:rPr lang="id-ID" dirty="0"/>
              <a:t>X’ = nilai fitur setelah proses normalisasi</a:t>
            </a:r>
          </a:p>
          <a:p>
            <a:r>
              <a:rPr lang="id-ID" dirty="0"/>
              <a:t>Xmin = nilai fitur minimum</a:t>
            </a:r>
          </a:p>
          <a:p>
            <a:r>
              <a:rPr lang="id-ID" dirty="0"/>
              <a:t>Xmax = nilai fitur maksimum. </a:t>
            </a:r>
          </a:p>
        </p:txBody>
      </p:sp>
    </p:spTree>
    <p:extLst>
      <p:ext uri="{BB962C8B-B14F-4D97-AF65-F5344CB8AC3E}">
        <p14:creationId xmlns:p14="http://schemas.microsoft.com/office/powerpoint/2010/main" val="143702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24" y="2775284"/>
            <a:ext cx="938315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Pendahuluan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ABCDC-354F-40D0-8FE0-3E875DA4B6E6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1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9212" y="1325563"/>
                <a:ext cx="11015653" cy="46910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 err="1"/>
                  <a:t>Nilai</a:t>
                </a:r>
                <a:r>
                  <a:rPr lang="en-US" sz="2400" dirty="0"/>
                  <a:t> minimum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maksimum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melibatkan</a:t>
                </a:r>
                <a:r>
                  <a:rPr lang="en-US" sz="2400" dirty="0"/>
                  <a:t> 2 </a:t>
                </a:r>
                <a:r>
                  <a:rPr lang="en-US" sz="2400" i="1" dirty="0"/>
                  <a:t>vector3</a:t>
                </a:r>
                <a:r>
                  <a:rPr lang="en-US" sz="2400" dirty="0"/>
                  <a:t> </a:t>
                </a:r>
                <a:r>
                  <a:rPr lang="en-US" sz="2400" i="1" dirty="0"/>
                  <a:t>u</a:t>
                </a:r>
                <a:r>
                  <a:rPr lang="en-US" sz="2400" dirty="0"/>
                  <a:t>(1,1,1)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i="1" dirty="0"/>
                  <a:t>v</a:t>
                </a:r>
                <a:r>
                  <a:rPr lang="en-US" sz="2400" dirty="0"/>
                  <a:t>(-1,-1,-1)</a:t>
                </a:r>
                <a:r>
                  <a:rPr lang="en-US" sz="2400" i="1" dirty="0"/>
                  <a:t> </a:t>
                </a:r>
                <a:endParaRPr lang="en-US" sz="2400" dirty="0"/>
              </a:p>
              <a:p>
                <a:r>
                  <a:rPr lang="en-US" sz="2400" dirty="0" err="1"/>
                  <a:t>Normalisasi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fitur</a:t>
                </a:r>
                <a:r>
                  <a:rPr lang="en-US" sz="2400" dirty="0"/>
                  <a:t> </a:t>
                </a:r>
                <a:r>
                  <a:rPr lang="en-US" sz="2400" i="1" dirty="0"/>
                  <a:t>Vector3</a:t>
                </a:r>
              </a:p>
              <a:p>
                <a:pPr marL="0" indent="0">
                  <a:buNone/>
                </a:pPr>
                <a:r>
                  <a:rPr lang="en-US" sz="1700" dirty="0" err="1"/>
                  <a:t>Dengan</a:t>
                </a:r>
                <a:r>
                  <a:rPr lang="en-US" sz="1700" dirty="0"/>
                  <a:t> </a:t>
                </a:r>
                <a:r>
                  <a:rPr lang="en-US" sz="1700" dirty="0" err="1"/>
                  <a:t>menghitung</a:t>
                </a:r>
                <a:r>
                  <a:rPr lang="en-US" sz="1700" dirty="0"/>
                  <a:t> </a:t>
                </a:r>
                <a:r>
                  <a:rPr lang="en-US" sz="1700" i="1" dirty="0"/>
                  <a:t>u – v </a:t>
                </a:r>
                <a:r>
                  <a:rPr lang="en-US" sz="1700" dirty="0" err="1"/>
                  <a:t>dan</a:t>
                </a:r>
                <a:r>
                  <a:rPr lang="en-US" sz="1700" i="1" dirty="0"/>
                  <a:t> v – u </a:t>
                </a:r>
                <a:r>
                  <a:rPr lang="en-US" sz="1700" dirty="0" err="1"/>
                  <a:t>untuk</a:t>
                </a:r>
                <a:r>
                  <a:rPr lang="en-US" sz="1700" dirty="0"/>
                  <a:t> </a:t>
                </a:r>
                <a:r>
                  <a:rPr lang="en-US" sz="1700" dirty="0" err="1"/>
                  <a:t>setiap</a:t>
                </a:r>
                <a:r>
                  <a:rPr lang="en-US" sz="1700" dirty="0"/>
                  <a:t> </a:t>
                </a:r>
                <a:r>
                  <a:rPr lang="en-US" sz="1700" dirty="0" err="1"/>
                  <a:t>koordinat</a:t>
                </a:r>
                <a:endParaRPr lang="en-US" sz="1700" i="1" dirty="0"/>
              </a:p>
              <a:p>
                <a:pPr marL="0" indent="0">
                  <a:buNone/>
                </a:pPr>
                <a:r>
                  <a:rPr lang="en-US" sz="1700" dirty="0" err="1"/>
                  <a:t>Nilai</a:t>
                </a:r>
                <a:r>
                  <a:rPr lang="en-US" sz="1700" dirty="0"/>
                  <a:t> minimum = -2, </a:t>
                </a:r>
                <a:r>
                  <a:rPr lang="en-US" sz="1700" dirty="0" err="1"/>
                  <a:t>Nilai</a:t>
                </a:r>
                <a:r>
                  <a:rPr lang="en-US" sz="1700" dirty="0"/>
                  <a:t> </a:t>
                </a:r>
                <a:r>
                  <a:rPr lang="en-US" sz="1700" dirty="0" err="1"/>
                  <a:t>maksimum</a:t>
                </a:r>
                <a:r>
                  <a:rPr lang="en-US" sz="1700" dirty="0"/>
                  <a:t> = 2</a:t>
                </a:r>
                <a:endParaRPr lang="en-US" sz="1700" i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err="1"/>
                  <a:t>Normalisasi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fitur</a:t>
                </a:r>
                <a:r>
                  <a:rPr lang="en-US" sz="2400" dirty="0"/>
                  <a:t> </a:t>
                </a:r>
                <a:r>
                  <a:rPr lang="en-US" sz="2400" i="1" dirty="0"/>
                  <a:t>Angle</a:t>
                </a:r>
              </a:p>
              <a:p>
                <a:pPr marL="0" indent="0">
                  <a:buNone/>
                </a:pPr>
                <a:r>
                  <a:rPr lang="en-US" sz="1700" dirty="0" err="1"/>
                  <a:t>Nilai</a:t>
                </a:r>
                <a:r>
                  <a:rPr lang="en-US" sz="1700" dirty="0"/>
                  <a:t> minimum = 0, </a:t>
                </a:r>
                <a:r>
                  <a:rPr lang="en-US" sz="1700" dirty="0" err="1"/>
                  <a:t>Nilai</a:t>
                </a:r>
                <a:r>
                  <a:rPr lang="en-US" sz="1700" dirty="0"/>
                  <a:t> </a:t>
                </a:r>
                <a:r>
                  <a:rPr lang="en-US" sz="1700" dirty="0" err="1"/>
                  <a:t>maksimum</a:t>
                </a:r>
                <a:r>
                  <a:rPr lang="en-US" sz="1700" dirty="0"/>
                  <a:t> =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7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err="1"/>
                  <a:t>Normalisasi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fitur</a:t>
                </a:r>
                <a:r>
                  <a:rPr lang="en-US" sz="2400" dirty="0"/>
                  <a:t> </a:t>
                </a:r>
                <a:r>
                  <a:rPr lang="en-US" sz="2400" i="1" dirty="0"/>
                  <a:t>distance</a:t>
                </a:r>
              </a:p>
              <a:p>
                <a:pPr marL="0" indent="0">
                  <a:buNone/>
                </a:pP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menghitung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jarak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antara</a:t>
                </a:r>
                <a:r>
                  <a:rPr lang="en-US" sz="1600" dirty="0"/>
                  <a:t> vector3 </a:t>
                </a:r>
                <a:r>
                  <a:rPr lang="en-US" sz="1600" i="1" dirty="0"/>
                  <a:t>u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</a:t>
                </a:r>
                <a:r>
                  <a:rPr lang="en-US" sz="1600" i="1" dirty="0"/>
                  <a:t>v</a:t>
                </a:r>
              </a:p>
              <a:p>
                <a:pPr marL="0" indent="0">
                  <a:buNone/>
                </a:pPr>
                <a:r>
                  <a:rPr lang="en-US" sz="1600" dirty="0" err="1"/>
                  <a:t>Nilai</a:t>
                </a:r>
                <a:r>
                  <a:rPr lang="en-US" sz="1600" dirty="0"/>
                  <a:t> Minimum = 0, </a:t>
                </a:r>
                <a:r>
                  <a:rPr lang="en-US" sz="1600" dirty="0" err="1"/>
                  <a:t>Nilai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maksimum</a:t>
                </a:r>
                <a:r>
                  <a:rPr lang="en-US" sz="1600" dirty="0"/>
                  <a:t> = 3.4641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endParaRPr lang="id-ID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212" y="1325563"/>
                <a:ext cx="11015653" cy="4691062"/>
              </a:xfrm>
              <a:blipFill>
                <a:blip r:embed="rId2"/>
                <a:stretch>
                  <a:fillRect l="-498" t="-233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Turunan</a:t>
            </a:r>
            <a:r>
              <a:rPr lang="id-ID" sz="36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Normalisasi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Fitur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5403037" y="4684899"/>
                <a:ext cx="2597961" cy="84849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𝑙𝑎𝑚𝑎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3.4641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37" y="4684899"/>
                <a:ext cx="2597961" cy="848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5403037" y="3246845"/>
                <a:ext cx="2597961" cy="84849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𝑙𝑎𝑚𝑎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37" y="3246845"/>
                <a:ext cx="2597961" cy="848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403038" y="1781935"/>
                <a:ext cx="2597961" cy="84849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𝑙𝑎𝑚𝑎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38" y="1781935"/>
                <a:ext cx="2597961" cy="84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llout: Line 22"/>
          <p:cNvSpPr/>
          <p:nvPr/>
        </p:nvSpPr>
        <p:spPr>
          <a:xfrm>
            <a:off x="7441033" y="5159112"/>
            <a:ext cx="4645891" cy="1099127"/>
          </a:xfrm>
          <a:prstGeom prst="borderCallout1">
            <a:avLst>
              <a:gd name="adj1" fmla="val 54044"/>
              <a:gd name="adj2" fmla="val -5550"/>
              <a:gd name="adj3" fmla="val 45273"/>
              <a:gd name="adj4" fmla="val -89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DistanceFeatureNorm(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/ 3.4641f;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id-ID" sz="1100" dirty="0"/>
          </a:p>
        </p:txBody>
      </p:sp>
      <p:sp>
        <p:nvSpPr>
          <p:cNvPr id="15" name="Callout: Line 14"/>
          <p:cNvSpPr/>
          <p:nvPr/>
        </p:nvSpPr>
        <p:spPr>
          <a:xfrm>
            <a:off x="7441032" y="3452587"/>
            <a:ext cx="4645891" cy="1099127"/>
          </a:xfrm>
          <a:prstGeom prst="borderCallout1">
            <a:avLst>
              <a:gd name="adj1" fmla="val 83456"/>
              <a:gd name="adj2" fmla="val -1971"/>
              <a:gd name="adj3" fmla="val 63761"/>
              <a:gd name="adj4" fmla="val -148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AngleFeatureNorm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/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.PI;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id-ID" sz="1100" dirty="0"/>
          </a:p>
        </p:txBody>
      </p:sp>
      <p:sp>
        <p:nvSpPr>
          <p:cNvPr id="14" name="Callout: Line 13"/>
          <p:cNvSpPr/>
          <p:nvPr/>
        </p:nvSpPr>
        <p:spPr>
          <a:xfrm>
            <a:off x="7441032" y="1677329"/>
            <a:ext cx="4645891" cy="1435533"/>
          </a:xfrm>
          <a:prstGeom prst="borderCallout1">
            <a:avLst>
              <a:gd name="adj1" fmla="val 85021"/>
              <a:gd name="adj2" fmla="val -978"/>
              <a:gd name="adj3" fmla="val 71965"/>
              <a:gd name="adj4" fmla="val -160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VectorFeatureNorm(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newVector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Vector3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newVector.X = (u.X + 2) / 4;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newVector.Y = (u.Y + 2) / 4;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newVector.Z = (u.Z + 2) / 4;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newVector;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13431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5" grpId="0" animBg="1"/>
      <p:bldP spid="15" grpId="1" animBg="1"/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llout: Bent Line 8"/>
          <p:cNvSpPr/>
          <p:nvPr/>
        </p:nvSpPr>
        <p:spPr>
          <a:xfrm>
            <a:off x="4099560" y="987967"/>
            <a:ext cx="4267200" cy="2352407"/>
          </a:xfrm>
          <a:prstGeom prst="borderCallout2">
            <a:avLst>
              <a:gd name="adj1" fmla="val 21106"/>
              <a:gd name="adj2" fmla="val -2056"/>
              <a:gd name="adj3" fmla="val 28174"/>
              <a:gd name="adj4" fmla="val -14719"/>
              <a:gd name="adj5" fmla="val 81727"/>
              <a:gd name="adj6" fmla="val -275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Callout: Line 11"/>
          <p:cNvSpPr/>
          <p:nvPr/>
        </p:nvSpPr>
        <p:spPr>
          <a:xfrm>
            <a:off x="4160520" y="3697882"/>
            <a:ext cx="2400300" cy="1481944"/>
          </a:xfrm>
          <a:prstGeom prst="borderCallout1">
            <a:avLst>
              <a:gd name="adj1" fmla="val 18750"/>
              <a:gd name="adj2" fmla="val -8333"/>
              <a:gd name="adj3" fmla="val 30230"/>
              <a:gd name="adj4" fmla="val -510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85" y="-235986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dirty="0" err="1">
                <a:latin typeface="+mn-lt"/>
              </a:rPr>
              <a:t>Pembuatan</a:t>
            </a:r>
            <a:r>
              <a:rPr lang="en-US" sz="3600" dirty="0">
                <a:latin typeface="+mn-lt"/>
              </a:rPr>
              <a:t> Rule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C:\Users\yohan\AppData\Local\Microsoft\Windows\INetCacheContent.Word\Pembuatan Ru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62" y="1448417"/>
            <a:ext cx="1444674" cy="414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:\Users\yohan\AppData\Local\Microsoft\Windows\INetCacheContent.Word\Decision Tree - level 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19" y="3805441"/>
            <a:ext cx="222885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899060" y="5647831"/>
            <a:ext cx="306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Diagram </a:t>
            </a:r>
            <a:r>
              <a:rPr lang="en-US" i="1" u="sng" dirty="0" err="1"/>
              <a:t>Alir</a:t>
            </a:r>
            <a:r>
              <a:rPr lang="en-US" i="1" u="sng" dirty="0"/>
              <a:t> </a:t>
            </a:r>
            <a:r>
              <a:rPr lang="en-US" i="1" u="sng" dirty="0" err="1"/>
              <a:t>Pembuatan</a:t>
            </a:r>
            <a:r>
              <a:rPr lang="en-US" i="1" u="sng" dirty="0"/>
              <a:t> Rule</a:t>
            </a:r>
            <a:endParaRPr lang="id-ID" i="1" u="sng" dirty="0"/>
          </a:p>
        </p:txBody>
      </p:sp>
      <p:sp>
        <p:nvSpPr>
          <p:cNvPr id="11" name="Parallelogram 10"/>
          <p:cNvSpPr/>
          <p:nvPr/>
        </p:nvSpPr>
        <p:spPr>
          <a:xfrm>
            <a:off x="1558528" y="3340695"/>
            <a:ext cx="1302543" cy="357187"/>
          </a:xfrm>
          <a:prstGeom prst="parallelogram">
            <a:avLst>
              <a:gd name="adj" fmla="val 83667"/>
            </a:avLst>
          </a:prstGeom>
          <a:solidFill>
            <a:schemeClr val="bg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1558528" y="3974306"/>
            <a:ext cx="1302543" cy="3575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34160"/>
              </p:ext>
            </p:extLst>
          </p:nvPr>
        </p:nvGraphicFramePr>
        <p:xfrm>
          <a:off x="5780537" y="4153099"/>
          <a:ext cx="6041125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7146">
                  <a:extLst>
                    <a:ext uri="{9D8B030D-6E8A-4147-A177-3AD203B41FA5}">
                      <a16:colId xmlns:a16="http://schemas.microsoft.com/office/drawing/2014/main" val="1935087864"/>
                    </a:ext>
                  </a:extLst>
                </a:gridCol>
                <a:gridCol w="1636105">
                  <a:extLst>
                    <a:ext uri="{9D8B030D-6E8A-4147-A177-3AD203B41FA5}">
                      <a16:colId xmlns:a16="http://schemas.microsoft.com/office/drawing/2014/main" val="308203023"/>
                    </a:ext>
                  </a:extLst>
                </a:gridCol>
                <a:gridCol w="1058930">
                  <a:extLst>
                    <a:ext uri="{9D8B030D-6E8A-4147-A177-3AD203B41FA5}">
                      <a16:colId xmlns:a16="http://schemas.microsoft.com/office/drawing/2014/main" val="2043696212"/>
                    </a:ext>
                  </a:extLst>
                </a:gridCol>
                <a:gridCol w="2568944">
                  <a:extLst>
                    <a:ext uri="{9D8B030D-6E8A-4147-A177-3AD203B41FA5}">
                      <a16:colId xmlns:a16="http://schemas.microsoft.com/office/drawing/2014/main" val="2102379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Rule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If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Then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4781426"/>
                  </a:ext>
                </a:extLst>
              </a:tr>
              <a:tr h="1637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ER.Y – WR.Y &lt; 0.53f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Gol1.xml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Alquran</a:t>
                      </a:r>
                      <a:r>
                        <a:rPr lang="en-US" sz="1800" dirty="0">
                          <a:effectLst/>
                        </a:rPr>
                        <a:t>, Gang, </a:t>
                      </a:r>
                      <a:r>
                        <a:rPr lang="en-US" sz="1800" dirty="0" err="1">
                          <a:effectLst/>
                        </a:rPr>
                        <a:t>Hamba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Wadah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238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else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Gol2.xml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Bentuk</a:t>
                      </a:r>
                      <a:r>
                        <a:rPr lang="en-US" sz="1800" dirty="0">
                          <a:effectLst/>
                        </a:rPr>
                        <a:t>, Hai, </a:t>
                      </a:r>
                      <a:r>
                        <a:rPr lang="en-US" sz="1800" dirty="0" err="1">
                          <a:effectLst/>
                        </a:rPr>
                        <a:t>Hormat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Ketua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688879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endCxn id="3" idx="1"/>
          </p:cNvCxnSpPr>
          <p:nvPr/>
        </p:nvCxnSpPr>
        <p:spPr>
          <a:xfrm>
            <a:off x="3086100" y="4800600"/>
            <a:ext cx="2694437" cy="3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/>
          <p:cNvSpPr/>
          <p:nvPr/>
        </p:nvSpPr>
        <p:spPr>
          <a:xfrm>
            <a:off x="1487462" y="4603294"/>
            <a:ext cx="1444674" cy="357187"/>
          </a:xfrm>
          <a:prstGeom prst="parallelogram">
            <a:avLst>
              <a:gd name="adj" fmla="val 90334"/>
            </a:avLst>
          </a:prstGeom>
          <a:solidFill>
            <a:schemeClr val="bg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 descr="C:\Users\yohan\AppData\Local\Microsoft\Windows\INetCacheContent.Word\Decision Tre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4" y="1191513"/>
            <a:ext cx="3822786" cy="1919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87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i="1" dirty="0">
                <a:latin typeface="+mn-lt"/>
              </a:rPr>
              <a:t>Training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 descr="C:\Users\yohan\AppData\Local\Microsoft\Windows\INetCacheContent.Word\Train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171042"/>
            <a:ext cx="3133725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arallelogram 8"/>
          <p:cNvSpPr/>
          <p:nvPr/>
        </p:nvSpPr>
        <p:spPr>
          <a:xfrm>
            <a:off x="1881553" y="1862138"/>
            <a:ext cx="1175971" cy="371475"/>
          </a:xfrm>
          <a:prstGeom prst="parallelogram">
            <a:avLst>
              <a:gd name="adj" fmla="val 75000"/>
            </a:avLst>
          </a:prstGeom>
          <a:solidFill>
            <a:schemeClr val="accent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931069" y="3290888"/>
            <a:ext cx="950484" cy="3762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/>
          <p:cNvSpPr/>
          <p:nvPr/>
        </p:nvSpPr>
        <p:spPr>
          <a:xfrm>
            <a:off x="3074194" y="3290888"/>
            <a:ext cx="947736" cy="3762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llout: Line 24"/>
          <p:cNvSpPr/>
          <p:nvPr/>
        </p:nvSpPr>
        <p:spPr>
          <a:xfrm>
            <a:off x="8010001" y="585521"/>
            <a:ext cx="3788480" cy="6049466"/>
          </a:xfrm>
          <a:prstGeom prst="borderCallout1">
            <a:avLst>
              <a:gd name="adj1" fmla="val 36129"/>
              <a:gd name="adj2" fmla="val -1011"/>
              <a:gd name="adj3" fmla="val 36059"/>
              <a:gd name="adj4" fmla="val -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nn1.InitNetwork(dsl1[0].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AttributeCount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dsl1[0].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AttributeCount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2, cc1.TargetCount);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nn2.InitNetwork(dsl2[0].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AttributeCount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dsl2[0].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AttributeCount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2, cc2.TargetCount);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nn1.Seed = 0;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nn2.Seed = 0;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nn1.InitWeight();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nn2.InitWeight();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BackPropagation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bp1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BackPropagation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BackPropagation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bp2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BackPropagation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bp1.Init(nn1, dsl1, cc1);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bp2.Init(nn2, dsl2, cc2);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avgError1 = bp1.Run(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.Parse(iteration_text.Text));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avgError2 = bp2.Run(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.Parse(iteration_text.Text));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NNtoXMLWriter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nnw1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NNtoXMLWriter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(nn1, avgError1);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NNtoXMLWriter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nnw2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NNtoXMLWriter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(nn2, avgError2);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nnw1.Write(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"gol1ga.xml"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algorithm, seleksi1);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nnw2.Write(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"gol2ga.xml"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algorithm, seleksi2);</a:t>
            </a:r>
            <a:endParaRPr lang="id-ID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44" y="641645"/>
            <a:ext cx="2953155" cy="48444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74194" y="2047875"/>
            <a:ext cx="1345406" cy="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llout: Line 23"/>
          <p:cNvSpPr/>
          <p:nvPr/>
        </p:nvSpPr>
        <p:spPr>
          <a:xfrm>
            <a:off x="4169040" y="585521"/>
            <a:ext cx="3788480" cy="6049466"/>
          </a:xfrm>
          <a:prstGeom prst="borderCallout1">
            <a:avLst>
              <a:gd name="adj1" fmla="val 36129"/>
              <a:gd name="adj2" fmla="val -1011"/>
              <a:gd name="adj3" fmla="val 41859"/>
              <a:gd name="adj4" fmla="val -7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loadNet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NeuralNetwork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nnr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(loadNet);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algoTest = nnr.read(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"gol1ga.xml"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seleksi1 = nnr.chromosom;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loadNet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NeuralNetwork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nnr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(loadNet);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algoTest = nnr.read(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"gol2ga.xml"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seleksi2 = nnr.chromosom;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dsl1.Count; i++)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popCount = 0;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 = 0; j &lt; seleksi1.Count(); j++)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(seleksi1[j] == 0)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dsl1[i].RemoveBit(j - popCount);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popCount++;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dsl2.Count; i++)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popCount = 0;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 = 0; j &lt; seleksi2.Count(); j++)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(seleksi2[j] == 0)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dsl2[i].RemoveBit(j - popCount);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popCount++;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id-ID" sz="1100" dirty="0"/>
          </a:p>
        </p:txBody>
      </p:sp>
      <p:sp>
        <p:nvSpPr>
          <p:cNvPr id="19" name="Parallelogram 18"/>
          <p:cNvSpPr/>
          <p:nvPr/>
        </p:nvSpPr>
        <p:spPr>
          <a:xfrm>
            <a:off x="904876" y="4056596"/>
            <a:ext cx="976678" cy="371475"/>
          </a:xfrm>
          <a:prstGeom prst="parallelogram">
            <a:avLst>
              <a:gd name="adj" fmla="val 57692"/>
            </a:avLst>
          </a:prstGeom>
          <a:solidFill>
            <a:schemeClr val="accent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Parallelogram 19"/>
          <p:cNvSpPr/>
          <p:nvPr/>
        </p:nvSpPr>
        <p:spPr>
          <a:xfrm>
            <a:off x="3057524" y="4056595"/>
            <a:ext cx="976678" cy="371475"/>
          </a:xfrm>
          <a:prstGeom prst="parallelogram">
            <a:avLst>
              <a:gd name="adj" fmla="val 57692"/>
            </a:avLst>
          </a:prstGeom>
          <a:solidFill>
            <a:schemeClr val="accent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Callout: Line 14"/>
          <p:cNvSpPr/>
          <p:nvPr/>
        </p:nvSpPr>
        <p:spPr>
          <a:xfrm>
            <a:off x="5236074" y="938595"/>
            <a:ext cx="4226537" cy="5457061"/>
          </a:xfrm>
          <a:prstGeom prst="borderCallout1">
            <a:avLst>
              <a:gd name="adj1" fmla="val 52652"/>
              <a:gd name="adj2" fmla="val -3302"/>
              <a:gd name="adj3" fmla="val 60283"/>
              <a:gd name="adj4" fmla="val -27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chemeClr val="tx1"/>
                </a:solidFill>
              </a:rPr>
              <a:t>&lt;?xml version="1.0" encoding="utf-8"?&gt;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&lt;NeuralNetwork&gt;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&lt;Algorithm&gt;BPGA&lt;/Algorithm&gt;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&lt;Layer&gt;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&lt;Input&gt;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&lt;InputNodeCount&gt;13&lt;/InputNodeCount&gt;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&lt;Weight&gt;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&lt;I-1-1&gt;0,9022171&lt;/I-1-1&gt;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&lt;I-1-2&gt;0,9513144&lt;/I-1-2&gt;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...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&lt;I-13-5&gt;0,1339759&lt;/I-13-5&gt;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&lt;I-13-6&gt;2,895701&lt;/I-13-6&gt;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&lt;/Weight&gt;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&lt;/Input&gt;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&lt;Hidden&gt;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&lt;HiddenNodeCount&gt;6&lt;/HiddenNodeCount&gt;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&lt;Weight&gt;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&lt;H-1-1&gt;-0,06095807&lt;/H-1-1&gt;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&lt;H-1-2&gt;0,2129856&lt;/H-1-2&gt;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...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    &lt;H-6-2&gt;0,512698&lt;/H-6-2&gt;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&lt;/Weight&gt;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&lt;/Hidden&gt;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&lt;Output&gt;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&lt;OutputNodeCount&gt;2&lt;/OutputNodeCount&gt;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    &lt;Error&gt;0,1099833&lt;/Error&gt;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&lt;/Output&gt;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    &lt;Chromosom&gt;0000100101110110111110000100&lt;/Chromosom&gt;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    &lt;/Layer&gt;</a:t>
            </a:r>
          </a:p>
          <a:p>
            <a:r>
              <a:rPr lang="id-ID" sz="1100" dirty="0">
                <a:solidFill>
                  <a:schemeClr val="tx1"/>
                </a:solidFill>
              </a:rPr>
              <a:t>&lt;/NeuralNetwork&gt;</a:t>
            </a:r>
          </a:p>
        </p:txBody>
      </p:sp>
    </p:spTree>
    <p:extLst>
      <p:ext uri="{BB962C8B-B14F-4D97-AF65-F5344CB8AC3E}">
        <p14:creationId xmlns:p14="http://schemas.microsoft.com/office/powerpoint/2010/main" val="538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  <p:bldP spid="24" grpId="0" animBg="1"/>
      <p:bldP spid="24" grpId="1" animBg="1"/>
      <p:bldP spid="24" grpId="2" animBg="1"/>
      <p:bldP spid="24" grpId="3" animBg="1"/>
      <p:bldP spid="15" grpId="0" animBg="1"/>
      <p:bldP spid="15" grpId="1" animBg="1"/>
      <p:bldP spid="15" grpId="2" animBg="1"/>
      <p:bldP spid="15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id-ID" sz="3600" dirty="0">
                <a:latin typeface="+mn-lt"/>
              </a:rPr>
              <a:t>Rancangan </a:t>
            </a:r>
            <a:r>
              <a:rPr lang="en-US" sz="3600" dirty="0">
                <a:latin typeface="+mn-lt"/>
              </a:rPr>
              <a:t>Proses </a:t>
            </a:r>
            <a:r>
              <a:rPr lang="en-US" sz="3600" i="1" dirty="0">
                <a:latin typeface="+mn-lt"/>
              </a:rPr>
              <a:t>Testing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E4DF-DCD2-4F76-9DD4-10F87F86EDC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23</a:t>
            </a:fld>
            <a:endParaRPr lang="en-US"/>
          </a:p>
        </p:txBody>
      </p:sp>
      <p:sp>
        <p:nvSpPr>
          <p:cNvPr id="24" name="Callout: Line 23"/>
          <p:cNvSpPr/>
          <p:nvPr/>
        </p:nvSpPr>
        <p:spPr>
          <a:xfrm>
            <a:off x="4201760" y="672009"/>
            <a:ext cx="3788480" cy="6049466"/>
          </a:xfrm>
          <a:prstGeom prst="borderCallout1">
            <a:avLst>
              <a:gd name="adj1" fmla="val 51596"/>
              <a:gd name="adj2" fmla="val -3256"/>
              <a:gd name="adj3" fmla="val 63126"/>
              <a:gd name="adj4" fmla="val -22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FeedForward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ff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FeedForward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loadNet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NeuralNetwork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nnr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(loadNet);</a:t>
            </a:r>
          </a:p>
          <a:p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Translate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Translate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algoTest = nnr.read(xmlName);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dsl.Count; i++)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(algoTest.Equals(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"BPGA"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popCount = 0;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 = 0; j &lt; nnr.chromosom.Length; j++)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(nnr.chromosom[j] == 0)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dsl[i].RemoveBit(j - popCount);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popCount++;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loadNet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NeuralNetwork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nnr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NNtoXMLReader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(loadNet);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nnr.read(xmlName);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ff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FeedForward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ff.Init(loadNet, dsl);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dsl.Count; i++)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ff.Run(i);</a:t>
            </a:r>
            <a:endParaRPr lang="id-ID" sz="1100" dirty="0"/>
          </a:p>
        </p:txBody>
      </p:sp>
      <p:sp>
        <p:nvSpPr>
          <p:cNvPr id="25" name="Callout: Line 24"/>
          <p:cNvSpPr/>
          <p:nvPr/>
        </p:nvSpPr>
        <p:spPr>
          <a:xfrm>
            <a:off x="8042656" y="661703"/>
            <a:ext cx="3950051" cy="6049466"/>
          </a:xfrm>
          <a:prstGeom prst="borderCallout1">
            <a:avLst>
              <a:gd name="adj1" fmla="val 36129"/>
              <a:gd name="adj2" fmla="val -1011"/>
              <a:gd name="adj3" fmla="val 36059"/>
              <a:gd name="adj4" fmla="val -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actualClass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[loadNet.OutputLayer.Count];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actualClass = ff.GetActualClass();</a:t>
            </a:r>
          </a:p>
          <a:p>
            <a:endParaRPr lang="id-ID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 =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Translate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(actualClass);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actualClassLog = </a:t>
            </a:r>
            <a:r>
              <a:rPr lang="id-ID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n-NO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actualClass.Length; i++)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actualClassLog += actualClass[i]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(gol == 1)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outputText.Content = t.Result(cc1);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(gol == 2)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outputText.Content = t.Result(cc2);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imageFullPath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imagePath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outputText.Content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".bmp"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.Exists(imageFullPath)) </a:t>
            </a:r>
          </a:p>
          <a:p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outputImage.Source = (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ImageSource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d-ID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d-ID" sz="1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ImageSourceConverter</a:t>
            </a:r>
            <a:r>
              <a:rPr lang="id-ID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().ConvertFrom(imageFullPath);</a:t>
            </a:r>
            <a:endParaRPr lang="id-ID" sz="1100" dirty="0"/>
          </a:p>
        </p:txBody>
      </p:sp>
      <p:pic>
        <p:nvPicPr>
          <p:cNvPr id="14" name="Picture 13" descr="C:\Users\yohan\AppData\Local\Microsoft\Windows\INetCacheContent.Word\Test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" y="957987"/>
            <a:ext cx="3019425" cy="547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2766472" y="4629151"/>
            <a:ext cx="883984" cy="3476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678116" y="4629151"/>
            <a:ext cx="883984" cy="3476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348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24" y="2775284"/>
            <a:ext cx="938315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Pengujian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Evaluasi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6598-5627-44FB-BCAD-3BA4562D10A5}" type="datetime3">
              <a:rPr lang="en-US" smtClean="0"/>
              <a:t>19 July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5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+mn-lt"/>
              </a:rPr>
              <a:t>Bahasa </a:t>
            </a:r>
            <a:r>
              <a:rPr lang="en-US" sz="3600" dirty="0" err="1">
                <a:latin typeface="+mn-lt"/>
              </a:rPr>
              <a:t>Isyarat</a:t>
            </a:r>
            <a:r>
              <a:rPr lang="en-US" sz="3600" dirty="0">
                <a:latin typeface="+mn-lt"/>
              </a:rPr>
              <a:t> Yang </a:t>
            </a:r>
            <a:r>
              <a:rPr lang="en-US" sz="3600" dirty="0" err="1">
                <a:latin typeface="+mn-lt"/>
              </a:rPr>
              <a:t>Dipakai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7CCA-7FF5-444C-AEBD-7B950604BC37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D:\Kinect Dev\TA Bahasa Isyarat\File Buku\isyaratdipakai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63" y="1581650"/>
            <a:ext cx="6611273" cy="4210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075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Skenario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Pengujian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7CCA-7FF5-444C-AEBD-7B950604BC37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766"/>
            <a:ext cx="10515600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A1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160 data </a:t>
            </a:r>
            <a:r>
              <a:rPr lang="en-US" i="1" dirty="0"/>
              <a:t>training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i="1" dirty="0"/>
              <a:t>skeleton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.</a:t>
            </a:r>
            <a:endParaRPr lang="id-ID" dirty="0"/>
          </a:p>
          <a:p>
            <a:pPr lvl="0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A2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160 data </a:t>
            </a:r>
            <a:r>
              <a:rPr lang="en-US" i="1" dirty="0"/>
              <a:t>training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i="1" dirty="0"/>
              <a:t>skeleton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.</a:t>
            </a:r>
            <a:endParaRPr lang="id-ID" dirty="0"/>
          </a:p>
          <a:p>
            <a:pPr lvl="0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B1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240  data </a:t>
            </a:r>
            <a:r>
              <a:rPr lang="en-US" i="1" dirty="0"/>
              <a:t>training</a:t>
            </a:r>
            <a:r>
              <a:rPr lang="en-US" dirty="0"/>
              <a:t>, 160 data </a:t>
            </a:r>
            <a:r>
              <a:rPr lang="en-US" i="1" dirty="0"/>
              <a:t>skeleton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80 data </a:t>
            </a:r>
            <a:r>
              <a:rPr lang="en-US" i="1" dirty="0"/>
              <a:t>skeleton </a:t>
            </a:r>
            <a:r>
              <a:rPr lang="en-US" dirty="0"/>
              <a:t>orang lain.</a:t>
            </a:r>
            <a:endParaRPr lang="id-ID" dirty="0"/>
          </a:p>
          <a:p>
            <a:pPr lvl="0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B2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240  data </a:t>
            </a:r>
            <a:r>
              <a:rPr lang="en-US" i="1" dirty="0"/>
              <a:t>training</a:t>
            </a:r>
            <a:r>
              <a:rPr lang="en-US" dirty="0"/>
              <a:t>, 160 data </a:t>
            </a:r>
            <a:r>
              <a:rPr lang="en-US" i="1" dirty="0"/>
              <a:t>skeleton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80 data </a:t>
            </a:r>
            <a:r>
              <a:rPr lang="en-US" i="1" dirty="0"/>
              <a:t>skeleton </a:t>
            </a:r>
            <a:r>
              <a:rPr lang="en-US" dirty="0"/>
              <a:t>orang lain.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3280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Skenario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Pengujian</a:t>
            </a:r>
            <a:r>
              <a:rPr lang="en-US" sz="3600" dirty="0">
                <a:latin typeface="+mn-lt"/>
              </a:rPr>
              <a:t>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7CCA-7FF5-444C-AEBD-7B950604BC37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88317"/>
              </p:ext>
            </p:extLst>
          </p:nvPr>
        </p:nvGraphicFramePr>
        <p:xfrm>
          <a:off x="3155774" y="1008593"/>
          <a:ext cx="5293957" cy="2168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9019">
                  <a:extLst>
                    <a:ext uri="{9D8B030D-6E8A-4147-A177-3AD203B41FA5}">
                      <a16:colId xmlns:a16="http://schemas.microsoft.com/office/drawing/2014/main" val="25535894"/>
                    </a:ext>
                  </a:extLst>
                </a:gridCol>
                <a:gridCol w="569019">
                  <a:extLst>
                    <a:ext uri="{9D8B030D-6E8A-4147-A177-3AD203B41FA5}">
                      <a16:colId xmlns:a16="http://schemas.microsoft.com/office/drawing/2014/main" val="1544251004"/>
                    </a:ext>
                  </a:extLst>
                </a:gridCol>
                <a:gridCol w="569019">
                  <a:extLst>
                    <a:ext uri="{9D8B030D-6E8A-4147-A177-3AD203B41FA5}">
                      <a16:colId xmlns:a16="http://schemas.microsoft.com/office/drawing/2014/main" val="1961825126"/>
                    </a:ext>
                  </a:extLst>
                </a:gridCol>
                <a:gridCol w="521411">
                  <a:extLst>
                    <a:ext uri="{9D8B030D-6E8A-4147-A177-3AD203B41FA5}">
                      <a16:colId xmlns:a16="http://schemas.microsoft.com/office/drawing/2014/main" val="2732190516"/>
                    </a:ext>
                  </a:extLst>
                </a:gridCol>
                <a:gridCol w="432334">
                  <a:extLst>
                    <a:ext uri="{9D8B030D-6E8A-4147-A177-3AD203B41FA5}">
                      <a16:colId xmlns:a16="http://schemas.microsoft.com/office/drawing/2014/main" val="215751045"/>
                    </a:ext>
                  </a:extLst>
                </a:gridCol>
                <a:gridCol w="521411">
                  <a:extLst>
                    <a:ext uri="{9D8B030D-6E8A-4147-A177-3AD203B41FA5}">
                      <a16:colId xmlns:a16="http://schemas.microsoft.com/office/drawing/2014/main" val="3579129774"/>
                    </a:ext>
                  </a:extLst>
                </a:gridCol>
                <a:gridCol w="541375">
                  <a:extLst>
                    <a:ext uri="{9D8B030D-6E8A-4147-A177-3AD203B41FA5}">
                      <a16:colId xmlns:a16="http://schemas.microsoft.com/office/drawing/2014/main" val="1166994376"/>
                    </a:ext>
                  </a:extLst>
                </a:gridCol>
                <a:gridCol w="541375">
                  <a:extLst>
                    <a:ext uri="{9D8B030D-6E8A-4147-A177-3AD203B41FA5}">
                      <a16:colId xmlns:a16="http://schemas.microsoft.com/office/drawing/2014/main" val="1277479481"/>
                    </a:ext>
                  </a:extLst>
                </a:gridCol>
                <a:gridCol w="514497">
                  <a:extLst>
                    <a:ext uri="{9D8B030D-6E8A-4147-A177-3AD203B41FA5}">
                      <a16:colId xmlns:a16="http://schemas.microsoft.com/office/drawing/2014/main" val="2763585631"/>
                    </a:ext>
                  </a:extLst>
                </a:gridCol>
                <a:gridCol w="514497">
                  <a:extLst>
                    <a:ext uri="{9D8B030D-6E8A-4147-A177-3AD203B41FA5}">
                      <a16:colId xmlns:a16="http://schemas.microsoft.com/office/drawing/2014/main" val="1510111867"/>
                    </a:ext>
                  </a:extLst>
                </a:gridCol>
              </a:tblGrid>
              <a:tr h="216834"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Target Kelas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100718"/>
                  </a:ext>
                </a:extLst>
              </a:tr>
              <a:tr h="216834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Hasil Uji Coba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0315815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</a:t>
                      </a:r>
                      <a:r>
                        <a:rPr lang="en-US" sz="1000">
                          <a:effectLst/>
                        </a:rPr>
                        <a:t>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6850289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37309789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04760731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423839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48192817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97037379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 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14872514"/>
                  </a:ext>
                </a:extLst>
              </a:tr>
              <a:tr h="21683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 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 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5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188168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90971" y="3208999"/>
            <a:ext cx="25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A1</a:t>
            </a:r>
            <a:endParaRPr lang="id-ID" sz="1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79367"/>
              </p:ext>
            </p:extLst>
          </p:nvPr>
        </p:nvGraphicFramePr>
        <p:xfrm>
          <a:off x="3176457" y="3732800"/>
          <a:ext cx="5273275" cy="2153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796">
                  <a:extLst>
                    <a:ext uri="{9D8B030D-6E8A-4147-A177-3AD203B41FA5}">
                      <a16:colId xmlns:a16="http://schemas.microsoft.com/office/drawing/2014/main" val="1056782807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3969735442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3806967206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329571602"/>
                    </a:ext>
                  </a:extLst>
                </a:gridCol>
                <a:gridCol w="430645">
                  <a:extLst>
                    <a:ext uri="{9D8B030D-6E8A-4147-A177-3AD203B41FA5}">
                      <a16:colId xmlns:a16="http://schemas.microsoft.com/office/drawing/2014/main" val="1339764634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604988243"/>
                    </a:ext>
                  </a:extLst>
                </a:gridCol>
                <a:gridCol w="539259">
                  <a:extLst>
                    <a:ext uri="{9D8B030D-6E8A-4147-A177-3AD203B41FA5}">
                      <a16:colId xmlns:a16="http://schemas.microsoft.com/office/drawing/2014/main" val="4263375147"/>
                    </a:ext>
                  </a:extLst>
                </a:gridCol>
                <a:gridCol w="539259">
                  <a:extLst>
                    <a:ext uri="{9D8B030D-6E8A-4147-A177-3AD203B41FA5}">
                      <a16:colId xmlns:a16="http://schemas.microsoft.com/office/drawing/2014/main" val="2054828400"/>
                    </a:ext>
                  </a:extLst>
                </a:gridCol>
                <a:gridCol w="512489">
                  <a:extLst>
                    <a:ext uri="{9D8B030D-6E8A-4147-A177-3AD203B41FA5}">
                      <a16:colId xmlns:a16="http://schemas.microsoft.com/office/drawing/2014/main" val="3357370136"/>
                    </a:ext>
                  </a:extLst>
                </a:gridCol>
                <a:gridCol w="512489">
                  <a:extLst>
                    <a:ext uri="{9D8B030D-6E8A-4147-A177-3AD203B41FA5}">
                      <a16:colId xmlns:a16="http://schemas.microsoft.com/office/drawing/2014/main" val="718060845"/>
                    </a:ext>
                  </a:extLst>
                </a:gridCol>
              </a:tblGrid>
              <a:tr h="215371"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Target Kelas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084012"/>
                  </a:ext>
                </a:extLst>
              </a:tr>
              <a:tr h="215371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Hasil Uji Coba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428905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A</a:t>
                      </a:r>
                      <a:r>
                        <a:rPr lang="en-US" sz="1000" dirty="0" err="1">
                          <a:effectLst/>
                        </a:rPr>
                        <a:t>lquran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42574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84118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46298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024967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41989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28046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089959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044813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90970" y="5886510"/>
            <a:ext cx="25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A2</a:t>
            </a:r>
            <a:endParaRPr lang="id-ID" sz="1400" dirty="0"/>
          </a:p>
        </p:txBody>
      </p:sp>
      <p:sp>
        <p:nvSpPr>
          <p:cNvPr id="13" name="Oval 12"/>
          <p:cNvSpPr/>
          <p:nvPr/>
        </p:nvSpPr>
        <p:spPr>
          <a:xfrm flipV="1">
            <a:off x="6985000" y="2719984"/>
            <a:ext cx="292100" cy="254002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/>
        </p:nvSpPr>
        <p:spPr>
          <a:xfrm flipV="1">
            <a:off x="6502400" y="5628313"/>
            <a:ext cx="292100" cy="254002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8" y="506553"/>
            <a:ext cx="5536321" cy="2718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3" y="3305864"/>
            <a:ext cx="5125844" cy="3268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8" y="466719"/>
            <a:ext cx="4961099" cy="3185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0" y="3646773"/>
            <a:ext cx="4787670" cy="30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Skenario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Pengujian</a:t>
            </a:r>
            <a:r>
              <a:rPr lang="en-US" sz="3600" dirty="0">
                <a:latin typeface="+mn-lt"/>
              </a:rPr>
              <a:t> 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7CCA-7FF5-444C-AEBD-7B950604BC37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90969" y="3109071"/>
            <a:ext cx="25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B1</a:t>
            </a:r>
            <a:endParaRPr lang="id-ID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90970" y="5886510"/>
            <a:ext cx="25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Skenario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B2</a:t>
            </a:r>
            <a:endParaRPr lang="id-ID" sz="1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93905"/>
              </p:ext>
            </p:extLst>
          </p:nvPr>
        </p:nvGraphicFramePr>
        <p:xfrm>
          <a:off x="3176458" y="874367"/>
          <a:ext cx="5273274" cy="2153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796">
                  <a:extLst>
                    <a:ext uri="{9D8B030D-6E8A-4147-A177-3AD203B41FA5}">
                      <a16:colId xmlns:a16="http://schemas.microsoft.com/office/drawing/2014/main" val="3924117343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1901229653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3664270838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2199254148"/>
                    </a:ext>
                  </a:extLst>
                </a:gridCol>
                <a:gridCol w="430644">
                  <a:extLst>
                    <a:ext uri="{9D8B030D-6E8A-4147-A177-3AD203B41FA5}">
                      <a16:colId xmlns:a16="http://schemas.microsoft.com/office/drawing/2014/main" val="2573997994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802902019"/>
                    </a:ext>
                  </a:extLst>
                </a:gridCol>
                <a:gridCol w="539260">
                  <a:extLst>
                    <a:ext uri="{9D8B030D-6E8A-4147-A177-3AD203B41FA5}">
                      <a16:colId xmlns:a16="http://schemas.microsoft.com/office/drawing/2014/main" val="1204823247"/>
                    </a:ext>
                  </a:extLst>
                </a:gridCol>
                <a:gridCol w="539260">
                  <a:extLst>
                    <a:ext uri="{9D8B030D-6E8A-4147-A177-3AD203B41FA5}">
                      <a16:colId xmlns:a16="http://schemas.microsoft.com/office/drawing/2014/main" val="508758388"/>
                    </a:ext>
                  </a:extLst>
                </a:gridCol>
                <a:gridCol w="512488">
                  <a:extLst>
                    <a:ext uri="{9D8B030D-6E8A-4147-A177-3AD203B41FA5}">
                      <a16:colId xmlns:a16="http://schemas.microsoft.com/office/drawing/2014/main" val="816078002"/>
                    </a:ext>
                  </a:extLst>
                </a:gridCol>
                <a:gridCol w="512488">
                  <a:extLst>
                    <a:ext uri="{9D8B030D-6E8A-4147-A177-3AD203B41FA5}">
                      <a16:colId xmlns:a16="http://schemas.microsoft.com/office/drawing/2014/main" val="3597650342"/>
                    </a:ext>
                  </a:extLst>
                </a:gridCol>
              </a:tblGrid>
              <a:tr h="197588"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Target Kelas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321584"/>
                  </a:ext>
                </a:extLst>
              </a:tr>
              <a:tr h="217347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Hasil Uji Coba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18289240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</a:t>
                      </a:r>
                      <a:r>
                        <a:rPr lang="en-US" sz="1000">
                          <a:effectLst/>
                        </a:rPr>
                        <a:t>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9820959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259290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912418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089188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292157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821119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6770832"/>
                  </a:ext>
                </a:extLst>
              </a:tr>
              <a:tr h="21734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05779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59461"/>
              </p:ext>
            </p:extLst>
          </p:nvPr>
        </p:nvGraphicFramePr>
        <p:xfrm>
          <a:off x="3176458" y="3640704"/>
          <a:ext cx="5273274" cy="2153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6796">
                  <a:extLst>
                    <a:ext uri="{9D8B030D-6E8A-4147-A177-3AD203B41FA5}">
                      <a16:colId xmlns:a16="http://schemas.microsoft.com/office/drawing/2014/main" val="3346394631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1649363304"/>
                    </a:ext>
                  </a:extLst>
                </a:gridCol>
                <a:gridCol w="566796">
                  <a:extLst>
                    <a:ext uri="{9D8B030D-6E8A-4147-A177-3AD203B41FA5}">
                      <a16:colId xmlns:a16="http://schemas.microsoft.com/office/drawing/2014/main" val="4057331270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3061032708"/>
                    </a:ext>
                  </a:extLst>
                </a:gridCol>
                <a:gridCol w="430644">
                  <a:extLst>
                    <a:ext uri="{9D8B030D-6E8A-4147-A177-3AD203B41FA5}">
                      <a16:colId xmlns:a16="http://schemas.microsoft.com/office/drawing/2014/main" val="3026141421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3031771040"/>
                    </a:ext>
                  </a:extLst>
                </a:gridCol>
                <a:gridCol w="539260">
                  <a:extLst>
                    <a:ext uri="{9D8B030D-6E8A-4147-A177-3AD203B41FA5}">
                      <a16:colId xmlns:a16="http://schemas.microsoft.com/office/drawing/2014/main" val="3081708839"/>
                    </a:ext>
                  </a:extLst>
                </a:gridCol>
                <a:gridCol w="539260">
                  <a:extLst>
                    <a:ext uri="{9D8B030D-6E8A-4147-A177-3AD203B41FA5}">
                      <a16:colId xmlns:a16="http://schemas.microsoft.com/office/drawing/2014/main" val="2117730650"/>
                    </a:ext>
                  </a:extLst>
                </a:gridCol>
                <a:gridCol w="512488">
                  <a:extLst>
                    <a:ext uri="{9D8B030D-6E8A-4147-A177-3AD203B41FA5}">
                      <a16:colId xmlns:a16="http://schemas.microsoft.com/office/drawing/2014/main" val="2650973380"/>
                    </a:ext>
                  </a:extLst>
                </a:gridCol>
                <a:gridCol w="512488">
                  <a:extLst>
                    <a:ext uri="{9D8B030D-6E8A-4147-A177-3AD203B41FA5}">
                      <a16:colId xmlns:a16="http://schemas.microsoft.com/office/drawing/2014/main" val="1767590986"/>
                    </a:ext>
                  </a:extLst>
                </a:gridCol>
              </a:tblGrid>
              <a:tr h="215371"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Target Kelas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363514"/>
                  </a:ext>
                </a:extLst>
              </a:tr>
              <a:tr h="215371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Hasil Uji Coba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 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8768213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A</a:t>
                      </a:r>
                      <a:r>
                        <a:rPr lang="en-US" sz="1000">
                          <a:effectLst/>
                        </a:rPr>
                        <a:t>lquran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39493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Bentuk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591321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Gang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783807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Hai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10668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Hamba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052692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Hormat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943464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>
                          <a:effectLst/>
                        </a:rPr>
                        <a:t>Ketua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392092"/>
                  </a:ext>
                </a:extLst>
              </a:tr>
              <a:tr h="21537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Wadah</a:t>
                      </a:r>
                      <a:endParaRPr lang="id-ID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id-ID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d-ID" sz="100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id-ID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721629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 flipV="1">
            <a:off x="5944758" y="2547135"/>
            <a:ext cx="292100" cy="254002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 flipV="1">
            <a:off x="5944758" y="5107584"/>
            <a:ext cx="292100" cy="254002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1" y="109570"/>
            <a:ext cx="4870460" cy="3112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481306"/>
            <a:ext cx="4759108" cy="2981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9" y="3595918"/>
            <a:ext cx="4974895" cy="31255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58" y="3416848"/>
            <a:ext cx="4311335" cy="31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Evaluasi</a:t>
            </a:r>
            <a:endParaRPr lang="en-US" sz="36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7CCA-7FF5-444C-AEBD-7B950604BC37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93765" y="3286958"/>
            <a:ext cx="53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Rata – rata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92.5%</a:t>
            </a:r>
            <a:endParaRPr lang="id-ID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432019993"/>
              </p:ext>
            </p:extLst>
          </p:nvPr>
        </p:nvGraphicFramePr>
        <p:xfrm>
          <a:off x="1022862" y="2057824"/>
          <a:ext cx="4903154" cy="3196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77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/>
              <a:t>Latar</a:t>
            </a:r>
            <a:r>
              <a:rPr lang="en-US" sz="4000" dirty="0"/>
              <a:t> </a:t>
            </a:r>
            <a:r>
              <a:rPr lang="en-US" sz="4000" dirty="0" err="1"/>
              <a:t>Belakang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Bahasa </a:t>
            </a:r>
            <a:r>
              <a:rPr lang="en-US" sz="2200" dirty="0" err="1"/>
              <a:t>isyarat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media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penderita</a:t>
            </a:r>
            <a:r>
              <a:rPr lang="en-US" sz="2200" dirty="0"/>
              <a:t> </a:t>
            </a:r>
            <a:r>
              <a:rPr lang="en-US" sz="2200" dirty="0" err="1"/>
              <a:t>Tunarungu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berkomunikasi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sekitarnya</a:t>
            </a:r>
            <a:r>
              <a:rPr lang="en-US" sz="2200" dirty="0"/>
              <a:t>. </a:t>
            </a:r>
          </a:p>
          <a:p>
            <a:r>
              <a:rPr lang="id-ID" sz="2200" dirty="0"/>
              <a:t>Indonesia termasuk dalam 4 negara dengan prevalensi ketulian yang cukup tinggi yaitu 4,6 persen.</a:t>
            </a:r>
            <a:endParaRPr lang="en-US" sz="2200" dirty="0"/>
          </a:p>
          <a:p>
            <a:r>
              <a:rPr lang="en-US" sz="2200" dirty="0" err="1"/>
              <a:t>Adanya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Kinect yang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membaca</a:t>
            </a:r>
            <a:r>
              <a:rPr lang="en-US" sz="2200" dirty="0"/>
              <a:t>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C76F-F209-48AC-84A8-73EAAF44DA65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71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24" y="2775284"/>
            <a:ext cx="938315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Kesimpulan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Saran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6598-5627-44FB-BCAD-3BA4562D10A5}" type="datetime3">
              <a:rPr lang="en-US" smtClean="0"/>
              <a:t>19 July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9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Kesimpulan</a:t>
            </a:r>
            <a:endParaRPr lang="en-US" sz="3600" dirty="0">
              <a:latin typeface="+mn-l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AU" dirty="0" err="1"/>
              <a:t>Fitur</a:t>
            </a:r>
            <a:r>
              <a:rPr lang="en-AU" dirty="0"/>
              <a:t> yang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mendeteksi</a:t>
            </a:r>
            <a:r>
              <a:rPr lang="en-AU" dirty="0"/>
              <a:t> </a:t>
            </a:r>
            <a:r>
              <a:rPr lang="en-AU" dirty="0" err="1"/>
              <a:t>bahasa</a:t>
            </a:r>
            <a:r>
              <a:rPr lang="en-AU" dirty="0"/>
              <a:t> </a:t>
            </a:r>
            <a:r>
              <a:rPr lang="en-AU" dirty="0" err="1"/>
              <a:t>isyarat</a:t>
            </a:r>
            <a:r>
              <a:rPr lang="en-AU" dirty="0"/>
              <a:t> yang </a:t>
            </a:r>
            <a:r>
              <a:rPr lang="en-AU" dirty="0" err="1"/>
              <a:t>didapat</a:t>
            </a:r>
            <a:r>
              <a:rPr lang="en-AU" dirty="0"/>
              <a:t> </a:t>
            </a:r>
            <a:r>
              <a:rPr lang="en-AU" dirty="0" err="1"/>
              <a:t>dengan</a:t>
            </a:r>
            <a:r>
              <a:rPr lang="en-AU" dirty="0"/>
              <a:t> Kinect </a:t>
            </a:r>
            <a:r>
              <a:rPr lang="en-AU" dirty="0" err="1"/>
              <a:t>ada</a:t>
            </a:r>
            <a:r>
              <a:rPr lang="en-AU" dirty="0"/>
              <a:t> 28 </a:t>
            </a:r>
            <a:r>
              <a:rPr lang="en-AU" dirty="0" err="1"/>
              <a:t>fitur</a:t>
            </a:r>
            <a:r>
              <a:rPr lang="en-AU" dirty="0"/>
              <a:t> </a:t>
            </a:r>
            <a:r>
              <a:rPr lang="en-AU" dirty="0" err="1"/>
              <a:t>yaitu</a:t>
            </a:r>
            <a:r>
              <a:rPr lang="en-AU" dirty="0"/>
              <a:t> 7 </a:t>
            </a:r>
            <a:r>
              <a:rPr lang="en-AU" i="1" dirty="0"/>
              <a:t>vector3</a:t>
            </a:r>
            <a:r>
              <a:rPr lang="en-AU" dirty="0"/>
              <a:t> </a:t>
            </a:r>
            <a:r>
              <a:rPr lang="en-AU" dirty="0" err="1"/>
              <a:t>dimana</a:t>
            </a:r>
            <a:r>
              <a:rPr lang="en-AU" dirty="0"/>
              <a:t> </a:t>
            </a:r>
            <a:r>
              <a:rPr lang="en-AU" dirty="0" err="1"/>
              <a:t>setiap</a:t>
            </a:r>
            <a:r>
              <a:rPr lang="en-AU" dirty="0"/>
              <a:t> </a:t>
            </a:r>
            <a:r>
              <a:rPr lang="en-AU" i="1" dirty="0"/>
              <a:t>vector3 </a:t>
            </a:r>
            <a:r>
              <a:rPr lang="en-AU" dirty="0" err="1"/>
              <a:t>memiliki</a:t>
            </a:r>
            <a:r>
              <a:rPr lang="en-AU" dirty="0"/>
              <a:t> 3 </a:t>
            </a:r>
            <a:r>
              <a:rPr lang="en-AU" dirty="0" err="1"/>
              <a:t>fitur</a:t>
            </a:r>
            <a:r>
              <a:rPr lang="en-AU" dirty="0"/>
              <a:t>, 6 </a:t>
            </a:r>
            <a:r>
              <a:rPr lang="en-AU" dirty="0" err="1"/>
              <a:t>fitur</a:t>
            </a:r>
            <a:r>
              <a:rPr lang="en-AU" dirty="0"/>
              <a:t> </a:t>
            </a:r>
            <a:r>
              <a:rPr lang="en-AU" i="1" dirty="0"/>
              <a:t>angle,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1 </a:t>
            </a:r>
            <a:r>
              <a:rPr lang="en-AU" dirty="0" err="1"/>
              <a:t>fitur</a:t>
            </a:r>
            <a:r>
              <a:rPr lang="en-AU" dirty="0"/>
              <a:t> </a:t>
            </a:r>
            <a:r>
              <a:rPr lang="en-AU" i="1" dirty="0"/>
              <a:t>distance. </a:t>
            </a:r>
          </a:p>
          <a:p>
            <a:pPr lvl="0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Back Propagation Genetic Algorithm Neural Network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i="1" dirty="0"/>
              <a:t>input neuron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diseleksi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BPGA.</a:t>
            </a:r>
            <a:endParaRPr lang="id-ID" dirty="0"/>
          </a:p>
          <a:p>
            <a:pPr lvl="0"/>
            <a:r>
              <a:rPr lang="en-AU" dirty="0" err="1"/>
              <a:t>Aplikasi</a:t>
            </a:r>
            <a:r>
              <a:rPr lang="en-AU" dirty="0"/>
              <a:t> yang </a:t>
            </a:r>
            <a:r>
              <a:rPr lang="en-AU" dirty="0" err="1"/>
              <a:t>dibangun</a:t>
            </a:r>
            <a:r>
              <a:rPr lang="en-AU" dirty="0"/>
              <a:t> </a:t>
            </a:r>
            <a:r>
              <a:rPr lang="en-AU" dirty="0" err="1"/>
              <a:t>pada</a:t>
            </a:r>
            <a:r>
              <a:rPr lang="en-AU" dirty="0"/>
              <a:t> </a:t>
            </a:r>
            <a:r>
              <a:rPr lang="en-AU" dirty="0" err="1"/>
              <a:t>tugas</a:t>
            </a:r>
            <a:r>
              <a:rPr lang="en-AU" dirty="0"/>
              <a:t> </a:t>
            </a:r>
            <a:r>
              <a:rPr lang="en-AU" dirty="0" err="1"/>
              <a:t>akhir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menerjemahkan</a:t>
            </a:r>
            <a:r>
              <a:rPr lang="en-AU" dirty="0"/>
              <a:t> </a:t>
            </a:r>
            <a:r>
              <a:rPr lang="en-AU" dirty="0" err="1"/>
              <a:t>bahasa</a:t>
            </a:r>
            <a:r>
              <a:rPr lang="en-AU" dirty="0"/>
              <a:t> </a:t>
            </a:r>
            <a:r>
              <a:rPr lang="en-AU" dirty="0" err="1"/>
              <a:t>isyarat</a:t>
            </a:r>
            <a:r>
              <a:rPr lang="en-AU" dirty="0"/>
              <a:t> </a:t>
            </a:r>
            <a:r>
              <a:rPr lang="en-AU" dirty="0" err="1"/>
              <a:t>huruf</a:t>
            </a:r>
            <a:r>
              <a:rPr lang="en-AU" dirty="0"/>
              <a:t> </a:t>
            </a:r>
            <a:r>
              <a:rPr lang="en-AU" dirty="0" err="1"/>
              <a:t>dengan</a:t>
            </a:r>
            <a:r>
              <a:rPr lang="en-AU" dirty="0"/>
              <a:t> </a:t>
            </a:r>
            <a:r>
              <a:rPr lang="en-AU" dirty="0" err="1"/>
              <a:t>akurasi</a:t>
            </a:r>
            <a:r>
              <a:rPr lang="en-AU" dirty="0"/>
              <a:t> rata-rata 92.5%.</a:t>
            </a:r>
          </a:p>
          <a:p>
            <a:r>
              <a:rPr lang="en-AU" dirty="0" err="1"/>
              <a:t>Perbedaan</a:t>
            </a:r>
            <a:r>
              <a:rPr lang="en-AU" dirty="0"/>
              <a:t> yang </a:t>
            </a:r>
            <a:r>
              <a:rPr lang="en-AU" dirty="0" err="1"/>
              <a:t>kecil</a:t>
            </a:r>
            <a:r>
              <a:rPr lang="en-AU" dirty="0"/>
              <a:t> </a:t>
            </a:r>
            <a:r>
              <a:rPr lang="en-AU" dirty="0" err="1"/>
              <a:t>pada</a:t>
            </a:r>
            <a:r>
              <a:rPr lang="en-AU" dirty="0"/>
              <a:t> </a:t>
            </a:r>
            <a:r>
              <a:rPr lang="en-AU" dirty="0" err="1"/>
              <a:t>bahasa</a:t>
            </a:r>
            <a:r>
              <a:rPr lang="en-AU" dirty="0"/>
              <a:t> </a:t>
            </a:r>
            <a:r>
              <a:rPr lang="en-AU" dirty="0" err="1"/>
              <a:t>isyarat</a:t>
            </a:r>
            <a:r>
              <a:rPr lang="en-AU" dirty="0"/>
              <a:t> yang </a:t>
            </a:r>
            <a:r>
              <a:rPr lang="en-AU" dirty="0" err="1"/>
              <a:t>dibentuk</a:t>
            </a:r>
            <a:r>
              <a:rPr lang="en-AU" dirty="0"/>
              <a:t>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mengakibatkan</a:t>
            </a:r>
            <a:r>
              <a:rPr lang="en-AU" dirty="0"/>
              <a:t> </a:t>
            </a:r>
            <a:r>
              <a:rPr lang="en-AU" dirty="0" err="1"/>
              <a:t>perbedaan</a:t>
            </a:r>
            <a:r>
              <a:rPr lang="en-AU" dirty="0"/>
              <a:t> output.</a:t>
            </a:r>
            <a:endParaRPr lang="id-ID" dirty="0"/>
          </a:p>
          <a:p>
            <a:r>
              <a:rPr lang="en-AU" dirty="0" err="1"/>
              <a:t>Semakin</a:t>
            </a:r>
            <a:r>
              <a:rPr lang="en-AU" dirty="0"/>
              <a:t> </a:t>
            </a:r>
            <a:r>
              <a:rPr lang="en-AU" dirty="0" err="1"/>
              <a:t>bervariasinya</a:t>
            </a:r>
            <a:r>
              <a:rPr lang="en-AU" dirty="0"/>
              <a:t> data </a:t>
            </a:r>
            <a:r>
              <a:rPr lang="en-AU" i="1" dirty="0"/>
              <a:t>training </a:t>
            </a:r>
            <a:r>
              <a:rPr lang="en-AU" dirty="0"/>
              <a:t>yang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akurasi</a:t>
            </a:r>
            <a:r>
              <a:rPr lang="en-AU" dirty="0"/>
              <a:t> model BPGANN </a:t>
            </a:r>
            <a:r>
              <a:rPr lang="en-AU" dirty="0" err="1"/>
              <a:t>semakin</a:t>
            </a:r>
            <a:r>
              <a:rPr lang="en-AU" dirty="0"/>
              <a:t> </a:t>
            </a:r>
            <a:r>
              <a:rPr lang="en-AU" dirty="0" err="1"/>
              <a:t>meningkat</a:t>
            </a:r>
            <a:r>
              <a:rPr lang="en-AU" dirty="0"/>
              <a:t>.</a:t>
            </a:r>
            <a:endParaRPr lang="id-ID" dirty="0"/>
          </a:p>
          <a:p>
            <a:pPr lvl="0"/>
            <a:endParaRPr lang="id-ID" dirty="0"/>
          </a:p>
          <a:p>
            <a:pPr lvl="1"/>
            <a:endParaRPr lang="en-US" sz="2000" dirty="0"/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EDA3-3F87-4753-8410-EEDE59DB1BB8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+mn-lt"/>
              </a:rPr>
              <a:t>Saran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Gunakan</a:t>
            </a:r>
            <a:r>
              <a:rPr lang="en-US" dirty="0"/>
              <a:t> Kinect V2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.</a:t>
            </a:r>
            <a:endParaRPr lang="id-ID" dirty="0"/>
          </a:p>
          <a:p>
            <a:pPr lvl="0"/>
            <a:r>
              <a:rPr lang="en-AU" dirty="0" err="1"/>
              <a:t>Menggunakan</a:t>
            </a:r>
            <a:r>
              <a:rPr lang="en-AU" dirty="0"/>
              <a:t> </a:t>
            </a:r>
            <a:r>
              <a:rPr lang="en-AU" i="1" dirty="0"/>
              <a:t>dataset</a:t>
            </a:r>
            <a:r>
              <a:rPr lang="en-AU" dirty="0"/>
              <a:t> </a:t>
            </a:r>
            <a:r>
              <a:rPr lang="en-AU" dirty="0" err="1"/>
              <a:t>dari</a:t>
            </a:r>
            <a:r>
              <a:rPr lang="en-AU" dirty="0"/>
              <a:t> </a:t>
            </a:r>
            <a:r>
              <a:rPr lang="en-AU" dirty="0" err="1"/>
              <a:t>berbagai</a:t>
            </a:r>
            <a:r>
              <a:rPr lang="en-AU" dirty="0"/>
              <a:t> </a:t>
            </a:r>
            <a:r>
              <a:rPr lang="en-AU" dirty="0" err="1"/>
              <a:t>macam</a:t>
            </a:r>
            <a:r>
              <a:rPr lang="en-AU" dirty="0"/>
              <a:t> </a:t>
            </a:r>
            <a:r>
              <a:rPr lang="en-AU" dirty="0" err="1"/>
              <a:t>pengguna</a:t>
            </a:r>
            <a:r>
              <a:rPr lang="en-AU" dirty="0"/>
              <a:t> </a:t>
            </a:r>
            <a:r>
              <a:rPr lang="en-AU" dirty="0" err="1"/>
              <a:t>sehingga</a:t>
            </a:r>
            <a:r>
              <a:rPr lang="en-AU" dirty="0"/>
              <a:t> </a:t>
            </a:r>
            <a:r>
              <a:rPr lang="en-AU" dirty="0" err="1"/>
              <a:t>dalam</a:t>
            </a:r>
            <a:r>
              <a:rPr lang="en-AU" dirty="0"/>
              <a:t> proses </a:t>
            </a:r>
            <a:r>
              <a:rPr lang="en-AU" i="1" dirty="0"/>
              <a:t>training</a:t>
            </a:r>
            <a:r>
              <a:rPr lang="en-AU" dirty="0"/>
              <a:t> </a:t>
            </a:r>
            <a:r>
              <a:rPr lang="en-AU" dirty="0" err="1"/>
              <a:t>menghasilkan</a:t>
            </a:r>
            <a:r>
              <a:rPr lang="en-AU" dirty="0"/>
              <a:t> </a:t>
            </a:r>
            <a:r>
              <a:rPr lang="en-AU" i="1" dirty="0"/>
              <a:t>neural network</a:t>
            </a:r>
            <a:r>
              <a:rPr lang="en-AU" dirty="0"/>
              <a:t> yang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secara</a:t>
            </a:r>
            <a:r>
              <a:rPr lang="en-AU" dirty="0"/>
              <a:t> </a:t>
            </a:r>
            <a:r>
              <a:rPr lang="en-AU" dirty="0" err="1"/>
              <a:t>fleksibel</a:t>
            </a:r>
            <a:r>
              <a:rPr lang="en-AU" dirty="0"/>
              <a:t>.</a:t>
            </a:r>
            <a:endParaRPr lang="id-ID" dirty="0"/>
          </a:p>
          <a:p>
            <a:pPr lvl="0"/>
            <a:r>
              <a:rPr lang="en-AU" dirty="0" err="1"/>
              <a:t>Perlu</a:t>
            </a:r>
            <a:r>
              <a:rPr lang="en-AU" dirty="0"/>
              <a:t> </a:t>
            </a:r>
            <a:r>
              <a:rPr lang="en-AU" dirty="0" err="1"/>
              <a:t>adanya</a:t>
            </a:r>
            <a:r>
              <a:rPr lang="en-AU" dirty="0"/>
              <a:t> </a:t>
            </a:r>
            <a:r>
              <a:rPr lang="en-AU" dirty="0" err="1"/>
              <a:t>ektraksi</a:t>
            </a:r>
            <a:r>
              <a:rPr lang="en-AU" dirty="0"/>
              <a:t> </a:t>
            </a:r>
            <a:r>
              <a:rPr lang="en-AU" dirty="0" err="1"/>
              <a:t>fitur</a:t>
            </a:r>
            <a:r>
              <a:rPr lang="en-AU" dirty="0"/>
              <a:t> yang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mendeteksi</a:t>
            </a:r>
            <a:r>
              <a:rPr lang="en-AU" dirty="0"/>
              <a:t> </a:t>
            </a:r>
            <a:r>
              <a:rPr lang="en-AU" dirty="0" err="1"/>
              <a:t>bahasa</a:t>
            </a:r>
            <a:r>
              <a:rPr lang="en-AU" dirty="0"/>
              <a:t> </a:t>
            </a:r>
            <a:r>
              <a:rPr lang="en-AU" dirty="0" err="1"/>
              <a:t>isyarat</a:t>
            </a:r>
            <a:r>
              <a:rPr lang="en-AU" dirty="0"/>
              <a:t> </a:t>
            </a:r>
            <a:r>
              <a:rPr lang="en-AU" dirty="0" err="1"/>
              <a:t>dinamis</a:t>
            </a:r>
            <a:r>
              <a:rPr lang="en-AU" dirty="0"/>
              <a:t>.</a:t>
            </a:r>
            <a:endParaRPr lang="id-ID" dirty="0"/>
          </a:p>
          <a:p>
            <a:pPr lvl="1"/>
            <a:endParaRPr lang="en-US" sz="2000" dirty="0"/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EDA3-3F87-4753-8410-EEDE59DB1BB8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+mn-lt"/>
              </a:rPr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B73F-C456-40E0-A531-4EB565077BEF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33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304568" y="3085582"/>
            <a:ext cx="1582863" cy="75537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78964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2820473"/>
            <a:ext cx="10515600" cy="335649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6000" dirty="0"/>
              <a:t>TERIMA KASIH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CD8A-F5CB-4F94-A381-D14AD4F15E4F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0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/>
              <a:t>Rumusan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menentukan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yang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mendeteksi</a:t>
            </a:r>
            <a:r>
              <a:rPr lang="en-US" sz="2200" dirty="0"/>
              <a:t>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didapat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Kinect?</a:t>
            </a:r>
          </a:p>
          <a:p>
            <a:pPr lvl="0"/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menerapkan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</a:t>
            </a:r>
            <a:r>
              <a:rPr lang="en-US" sz="2200" i="1" dirty="0"/>
              <a:t>Back Propagation Genetic Algorithm Neural Network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mendeteksi</a:t>
            </a:r>
            <a:r>
              <a:rPr lang="en-US" sz="2200" dirty="0"/>
              <a:t>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diberikan</a:t>
            </a:r>
            <a:r>
              <a:rPr lang="en-US" sz="2200" dirty="0"/>
              <a:t>?</a:t>
            </a:r>
          </a:p>
          <a:p>
            <a:pPr lvl="0"/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akurasi</a:t>
            </a:r>
            <a:r>
              <a:rPr lang="en-US" sz="2200" dirty="0"/>
              <a:t> </a:t>
            </a:r>
            <a:r>
              <a:rPr lang="en-US" sz="2200" dirty="0" err="1"/>
              <a:t>gerakan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dideteksi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Kinect?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C905-05C0-4883-BF3C-20D1E68C0EA3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5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Batasan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Masalah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dikembangkan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Kinect SDK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pemrograman</a:t>
            </a:r>
            <a:r>
              <a:rPr lang="en-US" sz="2200" dirty="0"/>
              <a:t> C# </a:t>
            </a:r>
            <a:r>
              <a:rPr lang="en-US" sz="2200" dirty="0" err="1"/>
              <a:t>dengan</a:t>
            </a:r>
            <a:r>
              <a:rPr lang="en-US" sz="2200" dirty="0"/>
              <a:t> IDE Microsoft Visual Studio. </a:t>
            </a:r>
          </a:p>
          <a:p>
            <a:pPr lvl="0"/>
            <a:r>
              <a:rPr lang="en-US" sz="2200" dirty="0" err="1"/>
              <a:t>Versi</a:t>
            </a:r>
            <a:r>
              <a:rPr lang="en-US" sz="2200" dirty="0"/>
              <a:t> Kinect sensor yang </a:t>
            </a:r>
            <a:r>
              <a:rPr lang="en-US" sz="2200" dirty="0" err="1"/>
              <a:t>dipakai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Kinect V1.</a:t>
            </a:r>
          </a:p>
          <a:p>
            <a:pPr lvl="0"/>
            <a:r>
              <a:rPr lang="en-US" sz="2200" dirty="0" err="1"/>
              <a:t>Topologi</a:t>
            </a:r>
            <a:r>
              <a:rPr lang="en-US" sz="2200" dirty="0"/>
              <a:t> </a:t>
            </a:r>
            <a:r>
              <a:rPr lang="en-US" sz="2200" i="1" dirty="0"/>
              <a:t>Neural Network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jenis</a:t>
            </a:r>
            <a:r>
              <a:rPr lang="en-US" sz="2200" dirty="0"/>
              <a:t> </a:t>
            </a:r>
            <a:r>
              <a:rPr lang="en-US" sz="2200" i="1" dirty="0"/>
              <a:t>Multilayer </a:t>
            </a:r>
            <a:r>
              <a:rPr lang="en-US" sz="2200" i="1" dirty="0" err="1"/>
              <a:t>Percepton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1 </a:t>
            </a:r>
            <a:r>
              <a:rPr lang="en-US" sz="2200" i="1" dirty="0"/>
              <a:t>hidden layer</a:t>
            </a:r>
            <a:r>
              <a:rPr lang="en-US" sz="2200" dirty="0"/>
              <a:t>.</a:t>
            </a:r>
          </a:p>
          <a:p>
            <a:pPr lvl="0"/>
            <a:r>
              <a:rPr lang="en-US" sz="2200" dirty="0"/>
              <a:t>Bahasa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berdasarkan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 Bahasa Indonesia (SIBI).</a:t>
            </a:r>
          </a:p>
          <a:p>
            <a:pPr lvl="0"/>
            <a:r>
              <a:rPr lang="en-US" sz="2200" dirty="0"/>
              <a:t>Bahasa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hanya</a:t>
            </a:r>
            <a:r>
              <a:rPr lang="en-US" sz="2200" dirty="0"/>
              <a:t> yang </a:t>
            </a:r>
            <a:r>
              <a:rPr lang="en-US" sz="2200" dirty="0" err="1"/>
              <a:t>bersifat</a:t>
            </a:r>
            <a:r>
              <a:rPr lang="en-US" sz="2200" dirty="0"/>
              <a:t> </a:t>
            </a:r>
            <a:r>
              <a:rPr lang="en-US" sz="2200" dirty="0" err="1"/>
              <a:t>statis</a:t>
            </a:r>
            <a:r>
              <a:rPr lang="en-US" sz="2200" dirty="0"/>
              <a:t>.</a:t>
            </a:r>
          </a:p>
          <a:p>
            <a:pPr lvl="0"/>
            <a:r>
              <a:rPr lang="en-US" sz="2200" dirty="0" err="1"/>
              <a:t>Hanya</a:t>
            </a:r>
            <a:r>
              <a:rPr lang="en-US" sz="2200" dirty="0"/>
              <a:t> 8 kata </a:t>
            </a:r>
            <a:r>
              <a:rPr lang="en-US" sz="2200" dirty="0" err="1"/>
              <a:t>bahasa</a:t>
            </a:r>
            <a:r>
              <a:rPr lang="en-US" sz="2200" dirty="0"/>
              <a:t> </a:t>
            </a:r>
            <a:r>
              <a:rPr lang="en-US" sz="2200" dirty="0" err="1"/>
              <a:t>isyarat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dipakai</a:t>
            </a:r>
            <a:r>
              <a:rPr lang="en-US" sz="2200" dirty="0"/>
              <a:t> </a:t>
            </a:r>
            <a:r>
              <a:rPr lang="en-US" sz="2200" dirty="0" err="1"/>
              <a:t>yaitu</a:t>
            </a:r>
            <a:r>
              <a:rPr lang="en-US" sz="2200" dirty="0"/>
              <a:t> </a:t>
            </a:r>
            <a:r>
              <a:rPr lang="en-US" sz="2200" dirty="0" err="1"/>
              <a:t>Alquran</a:t>
            </a:r>
            <a:r>
              <a:rPr lang="en-US" sz="2200" dirty="0"/>
              <a:t>, </a:t>
            </a:r>
            <a:r>
              <a:rPr lang="en-US" sz="2200" dirty="0" err="1"/>
              <a:t>Bentuk</a:t>
            </a:r>
            <a:r>
              <a:rPr lang="en-US" sz="2200" dirty="0"/>
              <a:t>, Gang, Hai, </a:t>
            </a:r>
            <a:r>
              <a:rPr lang="en-US" sz="2200" dirty="0" err="1"/>
              <a:t>Hamba</a:t>
            </a:r>
            <a:r>
              <a:rPr lang="en-US" sz="2200" dirty="0"/>
              <a:t>, </a:t>
            </a:r>
            <a:r>
              <a:rPr lang="en-US" sz="2200" dirty="0" err="1"/>
              <a:t>Hormat</a:t>
            </a:r>
            <a:r>
              <a:rPr lang="en-US" sz="2200" dirty="0"/>
              <a:t>, </a:t>
            </a:r>
            <a:r>
              <a:rPr lang="en-US" sz="2200" dirty="0" err="1"/>
              <a:t>Ketua</a:t>
            </a:r>
            <a:r>
              <a:rPr lang="en-US" sz="2200" dirty="0"/>
              <a:t>,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Wadah</a:t>
            </a:r>
            <a:endParaRPr lang="en-US" sz="2200" dirty="0"/>
          </a:p>
          <a:p>
            <a:pPr marL="0" lv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0AF1-4A30-4F6D-BDB0-0AA14F28BD19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190" y="0"/>
            <a:ext cx="9383151" cy="1325563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>
                <a:latin typeface="+mn-lt"/>
              </a:rPr>
              <a:t>Tujuan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Kinect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mengimplementasikan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Back Propagation Genetic Algorithm Neural Network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i="1" dirty="0"/>
              <a:t>classifier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i="1" dirty="0"/>
              <a:t>skeleton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Kinect.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FBC6-2042-45C4-A4B6-A9F2F7F0E3CA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3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" y="0"/>
            <a:ext cx="12100775" cy="117104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24" y="2775284"/>
            <a:ext cx="9383151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Dasar</a:t>
            </a:r>
            <a:r>
              <a:rPr lang="en-US" sz="4000" dirty="0"/>
              <a:t> </a:t>
            </a:r>
            <a:r>
              <a:rPr lang="en-US" sz="4000" dirty="0" err="1"/>
              <a:t>Teori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74D7-F998-42A0-AE31-2186B4245586}" type="datetime3">
              <a:rPr lang="en-US" smtClean="0"/>
              <a:t>19 July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D20C-8E03-47C1-A0CC-0656A369A1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0916" cy="4351338"/>
          </a:xfrm>
        </p:spPr>
        <p:txBody>
          <a:bodyPr>
            <a:normAutofit/>
          </a:bodyPr>
          <a:lstStyle/>
          <a:p>
            <a:r>
              <a:rPr lang="en-US" sz="2200" i="1" dirty="0"/>
              <a:t>L</a:t>
            </a:r>
            <a:r>
              <a:rPr lang="id-ID" sz="2200" i="1" dirty="0"/>
              <a:t>ibrary</a:t>
            </a:r>
            <a:r>
              <a:rPr lang="id-ID" sz="2200" dirty="0"/>
              <a:t> yang dibuat oleh Microsoft  untuk pengembangan aplikasi perangkat lunak yang menggunakan Kinect sebagai alat input utama</a:t>
            </a:r>
            <a:r>
              <a:rPr lang="en-US" sz="2200" dirty="0"/>
              <a:t>.</a:t>
            </a:r>
          </a:p>
          <a:p>
            <a:r>
              <a:rPr lang="en-US" sz="2200" dirty="0"/>
              <a:t>D</a:t>
            </a:r>
            <a:r>
              <a:rPr lang="id-ID" sz="2200" dirty="0"/>
              <a:t>iimplementasikan dengan bahasa pemrograman C#, C++, dan JavaScript</a:t>
            </a:r>
            <a:r>
              <a:rPr lang="en-US" sz="2200" dirty="0"/>
              <a:t>.</a:t>
            </a:r>
          </a:p>
          <a:p>
            <a:r>
              <a:rPr lang="en-US" sz="2200" dirty="0"/>
              <a:t>M</a:t>
            </a:r>
            <a:r>
              <a:rPr lang="id-ID" sz="2200" dirty="0"/>
              <a:t>emiliki </a:t>
            </a:r>
            <a:r>
              <a:rPr lang="en-US" sz="2200" dirty="0" err="1"/>
              <a:t>fitur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Tugas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yaitu</a:t>
            </a:r>
            <a:r>
              <a:rPr lang="en-US" sz="2200" dirty="0"/>
              <a:t> </a:t>
            </a:r>
            <a:r>
              <a:rPr lang="en-US" sz="2200" i="1" dirty="0"/>
              <a:t>skeleton </a:t>
            </a:r>
            <a:r>
              <a:rPr lang="en-US" sz="2200" i="1" dirty="0" err="1"/>
              <a:t>trakcing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Pada</a:t>
            </a:r>
            <a:r>
              <a:rPr lang="en-US" sz="2200" dirty="0"/>
              <a:t> Kinect SDK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di </a:t>
            </a:r>
            <a:r>
              <a:rPr lang="en-US" sz="2200" dirty="0" err="1"/>
              <a:t>Tugas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, </a:t>
            </a:r>
            <a:r>
              <a:rPr lang="en-US" sz="2200" dirty="0" err="1"/>
              <a:t>memiliki</a:t>
            </a:r>
            <a:r>
              <a:rPr lang="en-US" sz="2200" dirty="0"/>
              <a:t> 20 </a:t>
            </a:r>
            <a:r>
              <a:rPr lang="en-US" sz="2200" i="1" dirty="0"/>
              <a:t>skeleton joints.</a:t>
            </a:r>
            <a:r>
              <a:rPr lang="en-US" sz="2200" dirty="0"/>
              <a:t>  </a:t>
            </a:r>
            <a:endParaRPr lang="id-ID" sz="2200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" y="0"/>
            <a:ext cx="12100775" cy="11710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885058" y="262355"/>
            <a:ext cx="2191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Kinect SDK</a:t>
            </a:r>
            <a:endParaRPr lang="id-ID" sz="3600" dirty="0"/>
          </a:p>
        </p:txBody>
      </p:sp>
      <p:pic>
        <p:nvPicPr>
          <p:cNvPr id="6" name="Picture 5" descr="IC58484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09" y="1433397"/>
            <a:ext cx="5476297" cy="45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0ED-3060-4407-ABCE-386D6A4C5BB3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</p:spTree>
    <p:extLst>
      <p:ext uri="{BB962C8B-B14F-4D97-AF65-F5344CB8AC3E}">
        <p14:creationId xmlns:p14="http://schemas.microsoft.com/office/powerpoint/2010/main" val="105830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6525"/>
            <a:ext cx="4920916" cy="1514475"/>
          </a:xfrm>
        </p:spPr>
        <p:txBody>
          <a:bodyPr>
            <a:normAutofit/>
          </a:bodyPr>
          <a:lstStyle/>
          <a:p>
            <a:r>
              <a:rPr lang="en-US" sz="2200" dirty="0" err="1"/>
              <a:t>Merupakan</a:t>
            </a:r>
            <a:r>
              <a:rPr lang="en-US" sz="2200" dirty="0"/>
              <a:t> </a:t>
            </a:r>
            <a:r>
              <a:rPr lang="en-US" sz="2200" dirty="0" err="1"/>
              <a:t>salah</a:t>
            </a:r>
            <a:r>
              <a:rPr lang="en-US" sz="2200" dirty="0"/>
              <a:t> </a:t>
            </a:r>
            <a:r>
              <a:rPr lang="en-US" sz="2200" dirty="0" err="1"/>
              <a:t>satu</a:t>
            </a:r>
            <a:r>
              <a:rPr lang="en-US" sz="2200" dirty="0"/>
              <a:t> </a:t>
            </a:r>
            <a:r>
              <a:rPr lang="en-US" sz="2200" dirty="0" err="1"/>
              <a:t>teknik</a:t>
            </a:r>
            <a:r>
              <a:rPr lang="en-US" sz="2200" dirty="0"/>
              <a:t> </a:t>
            </a:r>
            <a:r>
              <a:rPr lang="en-US" sz="2200" i="1" dirty="0"/>
              <a:t>data mining </a:t>
            </a:r>
            <a:r>
              <a:rPr lang="en-US" sz="2200" dirty="0"/>
              <a:t>yang </a:t>
            </a:r>
            <a:r>
              <a:rPr lang="en-US" sz="2200" dirty="0" err="1"/>
              <a:t>terkenal</a:t>
            </a:r>
            <a:endParaRPr lang="en-US" sz="2200" dirty="0"/>
          </a:p>
          <a:p>
            <a:r>
              <a:rPr lang="en-US" sz="2200" dirty="0" err="1"/>
              <a:t>Biasanya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i="1" dirty="0"/>
              <a:t>classification</a:t>
            </a:r>
            <a:endParaRPr lang="id-ID" sz="2200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" y="0"/>
            <a:ext cx="12100775" cy="11710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402458" y="262355"/>
            <a:ext cx="2684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Decision Tree</a:t>
            </a:r>
            <a:endParaRPr lang="id-ID" sz="36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45E16-75B3-481C-A3DB-D9DF084C772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0ED-3060-4407-ABCE-386D6A4C5BB3}" type="datetime3">
              <a:rPr lang="en-US" smtClean="0"/>
              <a:t>19 July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Tugas Akhir - KI1502</a:t>
            </a:r>
          </a:p>
        </p:txBody>
      </p:sp>
      <p:pic>
        <p:nvPicPr>
          <p:cNvPr id="9" name="Picture 8" descr="C:\Users\yohan\AppData\Local\Microsoft\Windows\INetCacheContent.Word\Decision Tree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79625"/>
            <a:ext cx="4476433" cy="251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69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8562</TotalTime>
  <Words>2673</Words>
  <Application>Microsoft Office PowerPoint</Application>
  <PresentationFormat>Widescreen</PresentationFormat>
  <Paragraphs>706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Consolas</vt:lpstr>
      <vt:lpstr>Times New Roman</vt:lpstr>
      <vt:lpstr>Trebuchet MS</vt:lpstr>
      <vt:lpstr>Office Theme</vt:lpstr>
      <vt:lpstr>RANCANG BANGUN MODUL PENGENALAN BAHASA ISYARAT INDONESIA MENGGUNAKAN TEKNOLOGI KINECT DAN METODE BACK PROPAGATION GENETIC ALGORITHM NEURAL NETWORK</vt:lpstr>
      <vt:lpstr>Pendahuluan</vt:lpstr>
      <vt:lpstr>Latar Belakang</vt:lpstr>
      <vt:lpstr>Rumusan Masalah</vt:lpstr>
      <vt:lpstr>Batasan Masalah</vt:lpstr>
      <vt:lpstr>Tujuan</vt:lpstr>
      <vt:lpstr>Dasar Teori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Analisis, Perancangan, dan Implementasi Sistem</vt:lpstr>
      <vt:lpstr>Arsitektur Umum Sistem</vt:lpstr>
      <vt:lpstr>Rancangan dan Implementasi Antarmuka Aplikasi</vt:lpstr>
      <vt:lpstr>Rancangan Proses Ekstraksi Fitur</vt:lpstr>
      <vt:lpstr>Rancangan Proses Ekstraksi Fitur</vt:lpstr>
      <vt:lpstr>Rancangan Proses Ekstraksi Fitur</vt:lpstr>
      <vt:lpstr>Rancangan Proses Normalisasi Fitur</vt:lpstr>
      <vt:lpstr>Turunan Proses Normalisasi Fitur</vt:lpstr>
      <vt:lpstr>Rancangan Proses Pembuatan Rule</vt:lpstr>
      <vt:lpstr>Rancangan Proses Training</vt:lpstr>
      <vt:lpstr>Rancangan Proses Testing</vt:lpstr>
      <vt:lpstr>Pengujian dan Evaluasi </vt:lpstr>
      <vt:lpstr>Bahasa Isyarat Yang Dipakai</vt:lpstr>
      <vt:lpstr>Skenario Pengujian</vt:lpstr>
      <vt:lpstr>Skenario Pengujian A</vt:lpstr>
      <vt:lpstr>Skenario Pengujian B</vt:lpstr>
      <vt:lpstr>Evaluasi</vt:lpstr>
      <vt:lpstr>Kesimpulan dan Saran</vt:lpstr>
      <vt:lpstr>Kesimpulan</vt:lpstr>
      <vt:lpstr>Saran</vt:lpstr>
      <vt:lpstr>Demo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Navigasi Berbasis Perangkat Bergerak dengan Menggunakan Platform Wikitude untuk Studi Kasus Lingkungan ITS</dc:title>
  <dc:creator>Imaduddin Al Fikri</dc:creator>
  <cp:lastModifiedBy>Yohanes Aditya</cp:lastModifiedBy>
  <cp:revision>123</cp:revision>
  <dcterms:created xsi:type="dcterms:W3CDTF">2016-01-06T08:39:09Z</dcterms:created>
  <dcterms:modified xsi:type="dcterms:W3CDTF">2016-07-18T23:50:59Z</dcterms:modified>
</cp:coreProperties>
</file>